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322" r:id="rId3"/>
    <p:sldId id="324" r:id="rId4"/>
    <p:sldId id="311" r:id="rId5"/>
    <p:sldId id="305" r:id="rId6"/>
    <p:sldId id="310" r:id="rId7"/>
    <p:sldId id="312" r:id="rId8"/>
    <p:sldId id="270" r:id="rId9"/>
    <p:sldId id="272" r:id="rId10"/>
    <p:sldId id="273" r:id="rId11"/>
    <p:sldId id="274" r:id="rId12"/>
    <p:sldId id="275" r:id="rId13"/>
    <p:sldId id="276" r:id="rId14"/>
    <p:sldId id="330" r:id="rId15"/>
    <p:sldId id="277" r:id="rId16"/>
    <p:sldId id="278" r:id="rId17"/>
    <p:sldId id="331" r:id="rId18"/>
    <p:sldId id="279" r:id="rId19"/>
    <p:sldId id="280" r:id="rId20"/>
    <p:sldId id="281" r:id="rId21"/>
    <p:sldId id="282" r:id="rId22"/>
    <p:sldId id="283" r:id="rId23"/>
    <p:sldId id="284" r:id="rId24"/>
    <p:sldId id="285" r:id="rId25"/>
    <p:sldId id="286" r:id="rId26"/>
    <p:sldId id="287" r:id="rId27"/>
    <p:sldId id="332" r:id="rId28"/>
    <p:sldId id="288" r:id="rId29"/>
    <p:sldId id="289" r:id="rId30"/>
    <p:sldId id="314" r:id="rId31"/>
    <p:sldId id="313" r:id="rId32"/>
    <p:sldId id="333" r:id="rId33"/>
    <p:sldId id="325" r:id="rId34"/>
    <p:sldId id="326" r:id="rId35"/>
    <p:sldId id="327" r:id="rId36"/>
    <p:sldId id="328" r:id="rId37"/>
    <p:sldId id="329" r:id="rId38"/>
    <p:sldId id="334" r:id="rId39"/>
    <p:sldId id="335" r:id="rId40"/>
    <p:sldId id="315" r:id="rId41"/>
    <p:sldId id="316" r:id="rId42"/>
    <p:sldId id="317" r:id="rId43"/>
    <p:sldId id="318" r:id="rId44"/>
    <p:sldId id="319" r:id="rId45"/>
    <p:sldId id="321" r:id="rId46"/>
    <p:sldId id="32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169" autoAdjust="0"/>
  </p:normalViewPr>
  <p:slideViewPr>
    <p:cSldViewPr>
      <p:cViewPr varScale="1">
        <p:scale>
          <a:sx n="70" d="100"/>
          <a:sy n="70" d="100"/>
        </p:scale>
        <p:origin x="-116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952B94-906B-41AA-87B7-A83172C354D8}" type="datetimeFigureOut">
              <a:rPr lang="en-US" smtClean="0"/>
              <a:pPr/>
              <a:t>2/18/2014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FE81FD-AF9F-4CEA-B9A1-70FC4091081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FE81FD-AF9F-4CEA-B9A1-70FC40910815}"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AF6A68A-3AE7-4970-9DA8-54FB2E9985E9}" type="datetimeFigureOut">
              <a:rPr lang="en-US" smtClean="0"/>
              <a:pPr/>
              <a:t>2/18/2014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46140B2-2E07-43F3-BC2B-BA65EFBAC12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F6A68A-3AE7-4970-9DA8-54FB2E9985E9}"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140B2-2E07-43F3-BC2B-BA65EFBAC1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F6A68A-3AE7-4970-9DA8-54FB2E9985E9}"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140B2-2E07-43F3-BC2B-BA65EFBAC1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F6A68A-3AE7-4970-9DA8-54FB2E9985E9}"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140B2-2E07-43F3-BC2B-BA65EFBAC1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AF6A68A-3AE7-4970-9DA8-54FB2E9985E9}"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140B2-2E07-43F3-BC2B-BA65EFBAC12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F6A68A-3AE7-4970-9DA8-54FB2E9985E9}" type="datetimeFigureOut">
              <a:rPr lang="en-US" smtClean="0"/>
              <a:pPr/>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140B2-2E07-43F3-BC2B-BA65EFBAC1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AF6A68A-3AE7-4970-9DA8-54FB2E9985E9}" type="datetimeFigureOut">
              <a:rPr lang="en-US" smtClean="0"/>
              <a:pPr/>
              <a:t>2/18/2014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6140B2-2E07-43F3-BC2B-BA65EFBAC1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AF6A68A-3AE7-4970-9DA8-54FB2E9985E9}" type="datetimeFigureOut">
              <a:rPr lang="en-US" smtClean="0"/>
              <a:pPr/>
              <a:t>2/18/2014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6140B2-2E07-43F3-BC2B-BA65EFBAC1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F6A68A-3AE7-4970-9DA8-54FB2E9985E9}" type="datetimeFigureOut">
              <a:rPr lang="en-US" smtClean="0"/>
              <a:pPr/>
              <a:t>2/18/2014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6140B2-2E07-43F3-BC2B-BA65EFBAC1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F6A68A-3AE7-4970-9DA8-54FB2E9985E9}" type="datetimeFigureOut">
              <a:rPr lang="en-US" smtClean="0"/>
              <a:pPr/>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140B2-2E07-43F3-BC2B-BA65EFBAC1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AF6A68A-3AE7-4970-9DA8-54FB2E9985E9}" type="datetimeFigureOut">
              <a:rPr lang="en-US" smtClean="0"/>
              <a:pPr/>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46140B2-2E07-43F3-BC2B-BA65EFBAC12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AF6A68A-3AE7-4970-9DA8-54FB2E9985E9}" type="datetimeFigureOut">
              <a:rPr lang="en-US" smtClean="0"/>
              <a:pPr/>
              <a:t>2/18/2014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46140B2-2E07-43F3-BC2B-BA65EFBAC12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slide" Target="slide41.xml"/></Relationships>
</file>

<file path=ppt/slides/_rels/slide43.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slide" Target="slide41.xm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slide" Target="slide41.xm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8229600" cy="1066800"/>
          </a:xfrm>
        </p:spPr>
        <p:txBody>
          <a:bodyPr>
            <a:noAutofit/>
          </a:bodyPr>
          <a:lstStyle/>
          <a:p>
            <a:pPr algn="ctr"/>
            <a:r>
              <a:rPr lang="en-US" sz="4000" b="1" dirty="0" smtClean="0"/>
              <a:t/>
            </a:r>
            <a:br>
              <a:rPr lang="en-US" sz="4000" b="1"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b="1" dirty="0" smtClean="0"/>
              <a:t>PERFORMANCE AND RELIABILITY EVALUATION OF PV MODULES </a:t>
            </a:r>
            <a:br>
              <a:rPr lang="en-US" sz="4000" b="1" dirty="0" smtClean="0"/>
            </a:br>
            <a:endParaRPr lang="en-US" sz="4000" b="1" dirty="0"/>
          </a:p>
        </p:txBody>
      </p:sp>
      <p:sp>
        <p:nvSpPr>
          <p:cNvPr id="3" name="Subtitle 2"/>
          <p:cNvSpPr>
            <a:spLocks noGrp="1"/>
          </p:cNvSpPr>
          <p:nvPr>
            <p:ph type="subTitle" idx="1"/>
          </p:nvPr>
        </p:nvSpPr>
        <p:spPr>
          <a:xfrm>
            <a:off x="685800" y="2590800"/>
            <a:ext cx="7543800" cy="3581400"/>
          </a:xfrm>
        </p:spPr>
        <p:txBody>
          <a:bodyPr>
            <a:normAutofit/>
          </a:bodyPr>
          <a:lstStyle/>
          <a:p>
            <a:endParaRPr lang="en-US" sz="2000" b="1" i="1" dirty="0" smtClean="0">
              <a:solidFill>
                <a:schemeClr val="bg1"/>
              </a:solidFill>
            </a:endParaRPr>
          </a:p>
          <a:p>
            <a:r>
              <a:rPr lang="en-US" sz="2400" b="1" dirty="0" smtClean="0">
                <a:solidFill>
                  <a:schemeClr val="bg1"/>
                </a:solidFill>
              </a:rPr>
              <a:t>Dr. RAJESH KUMAR</a:t>
            </a:r>
          </a:p>
          <a:p>
            <a:r>
              <a:rPr lang="en-US" sz="2400" b="1" dirty="0" smtClean="0">
                <a:solidFill>
                  <a:schemeClr val="bg1"/>
                </a:solidFill>
              </a:rPr>
              <a:t>DIRECTOR</a:t>
            </a:r>
          </a:p>
          <a:p>
            <a:r>
              <a:rPr lang="en-US" sz="2400" b="1" dirty="0" smtClean="0">
                <a:solidFill>
                  <a:schemeClr val="bg1"/>
                </a:solidFill>
              </a:rPr>
              <a:t>SOLAR ENERGY CENTRE</a:t>
            </a:r>
          </a:p>
          <a:p>
            <a:r>
              <a:rPr lang="en-US" sz="2400" b="1" dirty="0" smtClean="0">
                <a:solidFill>
                  <a:schemeClr val="bg1"/>
                </a:solidFill>
              </a:rPr>
              <a:t>MINISTRY OF NEW &amp; RENEWABLE  ENERGY</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3581400"/>
          </a:xfrm>
        </p:spPr>
        <p:txBody>
          <a:bodyPr>
            <a:normAutofit fontScale="62500" lnSpcReduction="20000"/>
          </a:bodyPr>
          <a:lstStyle/>
          <a:p>
            <a:pPr>
              <a:buNone/>
            </a:pPr>
            <a:r>
              <a:rPr lang="en-US" sz="4500" b="1" dirty="0" smtClean="0">
                <a:solidFill>
                  <a:schemeClr val="bg2">
                    <a:lumMod val="50000"/>
                  </a:schemeClr>
                </a:solidFill>
                <a:latin typeface="+mj-lt"/>
              </a:rPr>
              <a:t>The Equipment: </a:t>
            </a:r>
          </a:p>
          <a:p>
            <a:pPr>
              <a:buNone/>
            </a:pPr>
            <a:endParaRPr lang="en-US" sz="1600" b="1" dirty="0" smtClean="0">
              <a:solidFill>
                <a:schemeClr val="bg2">
                  <a:lumMod val="50000"/>
                </a:schemeClr>
              </a:solidFill>
            </a:endParaRPr>
          </a:p>
          <a:p>
            <a:pPr algn="just">
              <a:buNone/>
            </a:pPr>
            <a:r>
              <a:rPr lang="en-US" dirty="0" smtClean="0"/>
              <a:t>	</a:t>
            </a:r>
            <a:r>
              <a:rPr lang="en-US" sz="3200" b="1" dirty="0" smtClean="0"/>
              <a:t>The Quick Sun 700A Sun Simulator </a:t>
            </a:r>
          </a:p>
          <a:p>
            <a:pPr algn="just">
              <a:buNone/>
            </a:pPr>
            <a:r>
              <a:rPr lang="en-US" sz="2900" dirty="0" smtClean="0"/>
              <a:t>      This is a  class A, simulator being used for performance evaluation of PV modules conforms to class A sun simulator specifications as per </a:t>
            </a:r>
            <a:r>
              <a:rPr lang="en-US" sz="2900" smtClean="0"/>
              <a:t>IEC 60904-9 </a:t>
            </a:r>
            <a:r>
              <a:rPr lang="en-US" sz="2900" dirty="0" smtClean="0"/>
              <a:t>and can measure the STC performance of PV modules of size up to 200 cm x 200 cm . For making the performance measurements a flash pulse is triggered and the irradiance is measured with monitor cell. When the target  irradiance level is reached  the I-V measurement is initiated. The module is swept from short circuit to open circuit condition and during the 2 ms period of the pulse the voltage, current and the irradiance signals are recorded simultaneously. The measured data is corrected for irradiance and temperature  to defined conditions.  The system  measures 4096 raw data points for each signal and the data is averaged in group of eight to obtain 512,  I-V data points.</a:t>
            </a:r>
            <a:endParaRPr lang="en-GB" dirty="0" smtClean="0"/>
          </a:p>
          <a:p>
            <a:pPr>
              <a:buNone/>
            </a:pPr>
            <a:endParaRPr lang="en-GB" dirty="0"/>
          </a:p>
        </p:txBody>
      </p:sp>
      <p:pic>
        <p:nvPicPr>
          <p:cNvPr id="4" name="Picture 1" descr="E:\Project Report\PVTF Simulator\Picture 030.jpg"/>
          <p:cNvPicPr>
            <a:picLocks noChangeAspect="1" noChangeArrowheads="1"/>
          </p:cNvPicPr>
          <p:nvPr/>
        </p:nvPicPr>
        <p:blipFill>
          <a:blip r:embed="rId2" cstate="print"/>
          <a:srcRect/>
          <a:stretch>
            <a:fillRect/>
          </a:stretch>
        </p:blipFill>
        <p:spPr bwMode="auto">
          <a:xfrm>
            <a:off x="1134475" y="4314746"/>
            <a:ext cx="6714125" cy="2063057"/>
          </a:xfrm>
          <a:prstGeom prst="rect">
            <a:avLst/>
          </a:prstGeom>
          <a:noFill/>
        </p:spPr>
      </p:pic>
      <p:sp>
        <p:nvSpPr>
          <p:cNvPr id="6" name="TextBox 5"/>
          <p:cNvSpPr txBox="1"/>
          <p:nvPr/>
        </p:nvSpPr>
        <p:spPr>
          <a:xfrm>
            <a:off x="1524000" y="6412468"/>
            <a:ext cx="5791200" cy="369332"/>
          </a:xfrm>
          <a:prstGeom prst="rect">
            <a:avLst/>
          </a:prstGeom>
          <a:noFill/>
        </p:spPr>
        <p:txBody>
          <a:bodyPr wrap="square" rtlCol="0">
            <a:spAutoFit/>
          </a:bodyPr>
          <a:lstStyle/>
          <a:p>
            <a:pPr algn="ctr"/>
            <a:r>
              <a:rPr lang="en-US" b="1" dirty="0" smtClean="0">
                <a:effectLst>
                  <a:outerShdw blurRad="38100" dist="38100" dir="2700000" algn="tl">
                    <a:srgbClr val="C0C0C0"/>
                  </a:outerShdw>
                </a:effectLst>
                <a:latin typeface="Times New Roman" pitchFamily="18" charset="0"/>
                <a:cs typeface="Times New Roman" pitchFamily="18" charset="0"/>
              </a:rPr>
              <a:t>LARGE AREA SUN SIMULATOR QUICKSUN 700A </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1981200"/>
          </a:xfrm>
        </p:spPr>
        <p:txBody>
          <a:bodyPr/>
          <a:lstStyle/>
          <a:p>
            <a:pPr lvl="0" algn="just">
              <a:buNone/>
            </a:pPr>
            <a:r>
              <a:rPr lang="en-US" b="1" dirty="0" smtClean="0"/>
              <a:t>	</a:t>
            </a:r>
            <a:r>
              <a:rPr lang="en-US" sz="1800" b="1" dirty="0" smtClean="0"/>
              <a:t>Spire 240A</a:t>
            </a:r>
          </a:p>
          <a:p>
            <a:pPr lvl="0" algn="just">
              <a:buNone/>
            </a:pPr>
            <a:r>
              <a:rPr lang="en-US" sz="1800" b="1" dirty="0" smtClean="0"/>
              <a:t>    </a:t>
            </a:r>
            <a:r>
              <a:rPr lang="en-US" sz="1800" dirty="0" smtClean="0"/>
              <a:t>This</a:t>
            </a:r>
            <a:r>
              <a:rPr lang="en-US" sz="1800" b="1" dirty="0" smtClean="0"/>
              <a:t>  </a:t>
            </a:r>
            <a:r>
              <a:rPr lang="en-US" sz="1800" dirty="0" smtClean="0"/>
              <a:t>is another class A sun simulator available in the facility that can be used to test modules with maximum </a:t>
            </a:r>
            <a:r>
              <a:rPr lang="en-US" sz="1800" smtClean="0"/>
              <a:t>dimensions 120 </a:t>
            </a:r>
            <a:r>
              <a:rPr lang="en-US" sz="1800" dirty="0" smtClean="0"/>
              <a:t>cm </a:t>
            </a:r>
            <a:r>
              <a:rPr lang="en-US" sz="1800" smtClean="0"/>
              <a:t>x 80 </a:t>
            </a:r>
            <a:r>
              <a:rPr lang="en-US" sz="1800" dirty="0" smtClean="0"/>
              <a:t>cm. It is currently being used for Temperature coefficient measurement, Low Irradiance and STC performance measurement. </a:t>
            </a:r>
          </a:p>
        </p:txBody>
      </p:sp>
      <p:pic>
        <p:nvPicPr>
          <p:cNvPr id="5" name="Picture 3" descr="C:\Documents and Settings\Administrator\Desktop\Photos\SEC Related Photo\photos\pv-sim.bmp"/>
          <p:cNvPicPr>
            <a:picLocks noChangeAspect="1" noChangeArrowheads="1"/>
          </p:cNvPicPr>
          <p:nvPr/>
        </p:nvPicPr>
        <p:blipFill>
          <a:blip r:embed="rId2" cstate="print"/>
          <a:srcRect/>
          <a:stretch>
            <a:fillRect/>
          </a:stretch>
        </p:blipFill>
        <p:spPr bwMode="auto">
          <a:xfrm>
            <a:off x="1447800" y="3124200"/>
            <a:ext cx="3074494" cy="3581400"/>
          </a:xfrm>
          <a:prstGeom prst="rect">
            <a:avLst/>
          </a:prstGeom>
          <a:noFill/>
        </p:spPr>
      </p:pic>
      <p:pic>
        <p:nvPicPr>
          <p:cNvPr id="6" name="Picture 3" descr="E:\Project Report\PVTF Simulator\Picture 035.jpg"/>
          <p:cNvPicPr>
            <a:picLocks noChangeAspect="1" noChangeArrowheads="1"/>
          </p:cNvPicPr>
          <p:nvPr/>
        </p:nvPicPr>
        <p:blipFill>
          <a:blip r:embed="rId3" cstate="print">
            <a:lum bright="13000" contrast="3000"/>
          </a:blip>
          <a:srcRect/>
          <a:stretch>
            <a:fillRect/>
          </a:stretch>
        </p:blipFill>
        <p:spPr bwMode="auto">
          <a:xfrm>
            <a:off x="5029200" y="3124200"/>
            <a:ext cx="2954410" cy="3581400"/>
          </a:xfrm>
          <a:prstGeom prst="rect">
            <a:avLst/>
          </a:prstGeom>
          <a:noFill/>
        </p:spPr>
      </p:pic>
      <p:sp>
        <p:nvSpPr>
          <p:cNvPr id="7" name="TextBox 6"/>
          <p:cNvSpPr txBox="1"/>
          <p:nvPr/>
        </p:nvSpPr>
        <p:spPr>
          <a:xfrm>
            <a:off x="1447800" y="6019800"/>
            <a:ext cx="6324600" cy="369332"/>
          </a:xfrm>
          <a:prstGeom prst="rect">
            <a:avLst/>
          </a:prstGeom>
          <a:noFill/>
        </p:spPr>
        <p:txBody>
          <a:bodyPr wrap="square" rtlCol="0">
            <a:spAutoFit/>
          </a:bodyPr>
          <a:lstStyle/>
          <a:p>
            <a:pPr algn="ctr"/>
            <a:r>
              <a:rPr lang="en-US" b="1" dirty="0" smtClean="0">
                <a:effectLst>
                  <a:outerShdw blurRad="38100" dist="38100" dir="2700000" algn="tl">
                    <a:srgbClr val="C0C0C0"/>
                  </a:outerShdw>
                </a:effectLst>
                <a:latin typeface="Times New Roman" pitchFamily="18" charset="0"/>
                <a:cs typeface="Times New Roman" pitchFamily="18" charset="0"/>
              </a:rPr>
              <a:t>SPIRE 240A Sun Simulator</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229600" cy="2179320"/>
          </a:xfrm>
        </p:spPr>
        <p:txBody>
          <a:bodyPr/>
          <a:lstStyle/>
          <a:p>
            <a:pPr lvl="0" algn="just">
              <a:buNone/>
            </a:pPr>
            <a:r>
              <a:rPr lang="en-US" dirty="0" smtClean="0"/>
              <a:t>	</a:t>
            </a:r>
            <a:r>
              <a:rPr lang="en-US" b="1" dirty="0" smtClean="0"/>
              <a:t>Autosys InvaSun:  </a:t>
            </a:r>
            <a:r>
              <a:rPr lang="en-US" sz="2000" dirty="0" smtClean="0"/>
              <a:t>This</a:t>
            </a:r>
            <a:r>
              <a:rPr lang="en-US" b="1" dirty="0" smtClean="0"/>
              <a:t> </a:t>
            </a:r>
            <a:r>
              <a:rPr lang="en-US" sz="2000" dirty="0" smtClean="0"/>
              <a:t>is a class B sun simulator  that can test modules up to 200 cm x 110 cm area.  It is currently being used for routine module testing and training. It is not being used for certification purpose.</a:t>
            </a:r>
            <a:endParaRPr lang="en-US" dirty="0" smtClean="0"/>
          </a:p>
          <a:p>
            <a:pPr>
              <a:buNone/>
            </a:pPr>
            <a:endParaRPr lang="en-GB" dirty="0"/>
          </a:p>
        </p:txBody>
      </p:sp>
      <p:pic>
        <p:nvPicPr>
          <p:cNvPr id="3075" name="Picture 3" descr="C:\Users\sec.sec-PC\Desktop\Images\New Folder\P3300207 copy.jpg"/>
          <p:cNvPicPr>
            <a:picLocks noChangeAspect="1" noChangeArrowheads="1"/>
          </p:cNvPicPr>
          <p:nvPr/>
        </p:nvPicPr>
        <p:blipFill>
          <a:blip r:embed="rId2" cstate="print"/>
          <a:srcRect/>
          <a:stretch>
            <a:fillRect/>
          </a:stretch>
        </p:blipFill>
        <p:spPr bwMode="auto">
          <a:xfrm>
            <a:off x="1828550" y="2362200"/>
            <a:ext cx="4978628" cy="3733800"/>
          </a:xfrm>
          <a:prstGeom prst="rect">
            <a:avLst/>
          </a:prstGeom>
          <a:noFill/>
        </p:spPr>
      </p:pic>
      <p:sp>
        <p:nvSpPr>
          <p:cNvPr id="6" name="TextBox 5"/>
          <p:cNvSpPr txBox="1"/>
          <p:nvPr/>
        </p:nvSpPr>
        <p:spPr>
          <a:xfrm>
            <a:off x="1676400" y="6172200"/>
            <a:ext cx="5410200" cy="369332"/>
          </a:xfrm>
          <a:prstGeom prst="rect">
            <a:avLst/>
          </a:prstGeom>
          <a:noFill/>
        </p:spPr>
        <p:txBody>
          <a:bodyPr wrap="square" rtlCol="0">
            <a:spAutoFit/>
          </a:bodyPr>
          <a:lstStyle/>
          <a:p>
            <a:pPr algn="ctr"/>
            <a:r>
              <a:rPr lang="en-US" b="1" dirty="0" err="1" smtClean="0">
                <a:effectLst>
                  <a:outerShdw blurRad="38100" dist="38100" dir="2700000" algn="tl">
                    <a:srgbClr val="C0C0C0"/>
                  </a:outerShdw>
                </a:effectLst>
                <a:latin typeface="Times New Roman" pitchFamily="18" charset="0"/>
                <a:cs typeface="Times New Roman" pitchFamily="18" charset="0"/>
              </a:rPr>
              <a:t>Autosys</a:t>
            </a:r>
            <a:r>
              <a:rPr lang="en-US" b="1" dirty="0" smtClean="0">
                <a:effectLst>
                  <a:outerShdw blurRad="38100" dist="38100" dir="2700000" algn="tl">
                    <a:srgbClr val="C0C0C0"/>
                  </a:outerShdw>
                </a:effectLst>
                <a:latin typeface="Times New Roman" pitchFamily="18" charset="0"/>
                <a:cs typeface="Times New Roman" pitchFamily="18" charset="0"/>
              </a:rPr>
              <a:t> </a:t>
            </a:r>
            <a:r>
              <a:rPr lang="en-US" b="1" dirty="0" err="1" smtClean="0">
                <a:effectLst>
                  <a:outerShdw blurRad="38100" dist="38100" dir="2700000" algn="tl">
                    <a:srgbClr val="C0C0C0"/>
                  </a:outerShdw>
                </a:effectLst>
                <a:latin typeface="Times New Roman" pitchFamily="18" charset="0"/>
                <a:cs typeface="Times New Roman" pitchFamily="18" charset="0"/>
              </a:rPr>
              <a:t>InvSun</a:t>
            </a:r>
            <a:r>
              <a:rPr lang="en-US" b="1" dirty="0" smtClean="0">
                <a:effectLst>
                  <a:outerShdw blurRad="38100" dist="38100" dir="2700000" algn="tl">
                    <a:srgbClr val="C0C0C0"/>
                  </a:outerShdw>
                </a:effectLst>
                <a:latin typeface="Times New Roman" pitchFamily="18" charset="0"/>
                <a:cs typeface="Times New Roman" pitchFamily="18" charset="0"/>
              </a:rPr>
              <a:t> Sun Simulator</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32688"/>
          </a:xfrm>
        </p:spPr>
        <p:txBody>
          <a:bodyPr>
            <a:normAutofit/>
          </a:bodyPr>
          <a:lstStyle/>
          <a:p>
            <a:r>
              <a:rPr lang="en-US" sz="3600" b="1" dirty="0" smtClean="0">
                <a:solidFill>
                  <a:schemeClr val="bg2">
                    <a:lumMod val="50000"/>
                  </a:schemeClr>
                </a:solidFill>
              </a:rPr>
              <a:t>3. Insulation Test</a:t>
            </a:r>
            <a:endParaRPr lang="en-GB" sz="3600" dirty="0">
              <a:solidFill>
                <a:schemeClr val="bg2">
                  <a:lumMod val="50000"/>
                </a:schemeClr>
              </a:solidFill>
            </a:endParaRPr>
          </a:p>
        </p:txBody>
      </p:sp>
      <p:sp>
        <p:nvSpPr>
          <p:cNvPr id="3" name="Content Placeholder 2"/>
          <p:cNvSpPr>
            <a:spLocks noGrp="1"/>
          </p:cNvSpPr>
          <p:nvPr>
            <p:ph idx="1"/>
          </p:nvPr>
        </p:nvSpPr>
        <p:spPr>
          <a:xfrm>
            <a:off x="152400" y="1600200"/>
            <a:ext cx="8229600" cy="1600200"/>
          </a:xfrm>
        </p:spPr>
        <p:txBody>
          <a:bodyPr>
            <a:normAutofit/>
          </a:bodyPr>
          <a:lstStyle/>
          <a:p>
            <a:pPr algn="just">
              <a:buNone/>
            </a:pPr>
            <a:r>
              <a:rPr lang="en-US" dirty="0" smtClean="0"/>
              <a:t>	</a:t>
            </a:r>
            <a:r>
              <a:rPr lang="en-US" sz="2400" b="1" dirty="0" smtClean="0"/>
              <a:t>Objective: </a:t>
            </a:r>
            <a:r>
              <a:rPr lang="en-US" sz="2000" dirty="0" smtClean="0"/>
              <a:t>To determine whether the module is sufficiently well insulated between current-carrying parts and the frame or the outside world.</a:t>
            </a:r>
            <a:endParaRPr lang="en-US" dirty="0" smtClean="0"/>
          </a:p>
          <a:p>
            <a:pPr>
              <a:buNone/>
            </a:pPr>
            <a:endParaRPr lang="en-US" dirty="0" smtClean="0"/>
          </a:p>
          <a:p>
            <a:pPr>
              <a:buNone/>
            </a:pPr>
            <a:endParaRPr lang="en-GB" dirty="0"/>
          </a:p>
        </p:txBody>
      </p:sp>
      <p:sp>
        <p:nvSpPr>
          <p:cNvPr id="4" name="TextBox 3"/>
          <p:cNvSpPr txBox="1"/>
          <p:nvPr/>
        </p:nvSpPr>
        <p:spPr>
          <a:xfrm>
            <a:off x="457200" y="3276600"/>
            <a:ext cx="8305800" cy="2369880"/>
          </a:xfrm>
          <a:prstGeom prst="rect">
            <a:avLst/>
          </a:prstGeom>
          <a:noFill/>
        </p:spPr>
        <p:txBody>
          <a:bodyPr wrap="square" rtlCol="0">
            <a:spAutoFit/>
          </a:bodyPr>
          <a:lstStyle/>
          <a:p>
            <a:pPr>
              <a:buNone/>
            </a:pPr>
            <a:r>
              <a:rPr lang="en-US" sz="2400" b="1" dirty="0" smtClean="0"/>
              <a:t>The Equipment:</a:t>
            </a:r>
            <a:r>
              <a:rPr lang="en-US" sz="2400" dirty="0" smtClean="0"/>
              <a:t> </a:t>
            </a:r>
          </a:p>
          <a:p>
            <a:pPr>
              <a:buNone/>
            </a:pPr>
            <a:endParaRPr lang="en-US" sz="2400" dirty="0" smtClean="0"/>
          </a:p>
          <a:p>
            <a:pPr>
              <a:buNone/>
            </a:pPr>
            <a:r>
              <a:rPr lang="en-US" sz="2000" dirty="0" smtClean="0"/>
              <a:t>High Voltage Insulation Tester (Fluke )</a:t>
            </a:r>
          </a:p>
          <a:p>
            <a:pPr>
              <a:buNone/>
            </a:pPr>
            <a:r>
              <a:rPr lang="en-US" sz="2000" dirty="0" smtClean="0"/>
              <a:t>Model: 2956 AA</a:t>
            </a:r>
          </a:p>
          <a:p>
            <a:pPr>
              <a:buNone/>
            </a:pPr>
            <a:r>
              <a:rPr lang="en-US" sz="2000" dirty="0" smtClean="0"/>
              <a:t>Input: 230 VAC 50/60 Hz , 5 A </a:t>
            </a:r>
          </a:p>
          <a:p>
            <a:pPr>
              <a:buNone/>
            </a:pPr>
            <a:r>
              <a:rPr lang="en-US" sz="2000" dirty="0" smtClean="0"/>
              <a:t>Output: 0-5000 VDC</a:t>
            </a:r>
          </a:p>
          <a:p>
            <a:pPr>
              <a:buNone/>
            </a:pPr>
            <a:r>
              <a:rPr lang="en-US" sz="2000" dirty="0" smtClean="0"/>
              <a:t>Meg. Ohms: 2-10000 at 500 VDC to 2-100000 at 5000 VDC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ass\Desktop\GOPAL JHA PHOTO\20140113_114821.jpg"/>
          <p:cNvPicPr>
            <a:picLocks noChangeAspect="1" noChangeArrowheads="1"/>
          </p:cNvPicPr>
          <p:nvPr/>
        </p:nvPicPr>
        <p:blipFill>
          <a:blip r:embed="rId2"/>
          <a:srcRect/>
          <a:stretch>
            <a:fillRect/>
          </a:stretch>
        </p:blipFill>
        <p:spPr bwMode="auto">
          <a:xfrm>
            <a:off x="838200" y="1371600"/>
            <a:ext cx="7391400" cy="4724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610600" cy="856488"/>
          </a:xfrm>
        </p:spPr>
        <p:txBody>
          <a:bodyPr>
            <a:noAutofit/>
          </a:bodyPr>
          <a:lstStyle/>
          <a:p>
            <a:r>
              <a:rPr lang="en-US" sz="3600" b="1" dirty="0" smtClean="0">
                <a:solidFill>
                  <a:schemeClr val="bg2">
                    <a:lumMod val="50000"/>
                  </a:schemeClr>
                </a:solidFill>
              </a:rPr>
              <a:t>4. Measurement of Temperature Coefficients</a:t>
            </a:r>
            <a:endParaRPr lang="en-GB" sz="3600" dirty="0">
              <a:solidFill>
                <a:schemeClr val="bg2">
                  <a:lumMod val="50000"/>
                </a:schemeClr>
              </a:solidFill>
            </a:endParaRPr>
          </a:p>
        </p:txBody>
      </p:sp>
      <p:sp>
        <p:nvSpPr>
          <p:cNvPr id="3" name="Content Placeholder 2"/>
          <p:cNvSpPr>
            <a:spLocks noGrp="1"/>
          </p:cNvSpPr>
          <p:nvPr>
            <p:ph idx="1"/>
          </p:nvPr>
        </p:nvSpPr>
        <p:spPr>
          <a:xfrm>
            <a:off x="457200" y="1676400"/>
            <a:ext cx="8229600" cy="3581400"/>
          </a:xfrm>
        </p:spPr>
        <p:txBody>
          <a:bodyPr/>
          <a:lstStyle/>
          <a:p>
            <a:pPr marL="0" marR="0" algn="just">
              <a:lnSpc>
                <a:spcPct val="115000"/>
              </a:lnSpc>
              <a:spcBef>
                <a:spcPts val="0"/>
              </a:spcBef>
              <a:spcAft>
                <a:spcPts val="1000"/>
              </a:spcAft>
              <a:buNone/>
            </a:pPr>
            <a:r>
              <a:rPr lang="en-US" sz="2400" b="1" dirty="0" smtClean="0">
                <a:ea typeface="Calibri"/>
                <a:cs typeface="Times New Roman"/>
              </a:rPr>
              <a:t>Objective: </a:t>
            </a:r>
            <a:r>
              <a:rPr lang="en-US" sz="2000" dirty="0" smtClean="0">
                <a:ea typeface="Calibri"/>
                <a:cs typeface="Times New Roman"/>
              </a:rPr>
              <a:t>The purpose is to determine the temperature coefficients of current (</a:t>
            </a:r>
            <a:r>
              <a:rPr lang="en-US" sz="2000" dirty="0" smtClean="0">
                <a:ea typeface="Calibri"/>
                <a:cs typeface="Calibri"/>
              </a:rPr>
              <a:t>α</a:t>
            </a:r>
            <a:r>
              <a:rPr lang="en-US" sz="2000" dirty="0" smtClean="0">
                <a:ea typeface="Calibri"/>
                <a:cs typeface="Times New Roman"/>
              </a:rPr>
              <a:t>), voltage(</a:t>
            </a:r>
            <a:r>
              <a:rPr lang="en-US" sz="2000" dirty="0" smtClean="0">
                <a:ea typeface="Calibri"/>
                <a:cs typeface="Calibri"/>
              </a:rPr>
              <a:t>β</a:t>
            </a:r>
            <a:r>
              <a:rPr lang="en-US" sz="2000" dirty="0" smtClean="0">
                <a:ea typeface="Calibri"/>
                <a:cs typeface="Times New Roman"/>
              </a:rPr>
              <a:t>), and peak power (</a:t>
            </a:r>
            <a:r>
              <a:rPr lang="en-US" sz="2000" dirty="0" smtClean="0">
                <a:ea typeface="Calibri"/>
                <a:cs typeface="Calibri"/>
              </a:rPr>
              <a:t>δ</a:t>
            </a:r>
            <a:r>
              <a:rPr lang="en-US" sz="2000" dirty="0" smtClean="0">
                <a:ea typeface="Calibri"/>
                <a:cs typeface="Times New Roman"/>
              </a:rPr>
              <a:t>) from module measurements. </a:t>
            </a:r>
          </a:p>
          <a:p>
            <a:pPr marL="0" marR="0" algn="just">
              <a:lnSpc>
                <a:spcPct val="115000"/>
              </a:lnSpc>
              <a:spcBef>
                <a:spcPts val="0"/>
              </a:spcBef>
              <a:spcAft>
                <a:spcPts val="1000"/>
              </a:spcAft>
              <a:buNone/>
            </a:pPr>
            <a:endParaRPr lang="en-US" sz="2400" b="1" dirty="0" smtClean="0">
              <a:ea typeface="Calibri"/>
              <a:cs typeface="Times New Roman"/>
            </a:endParaRPr>
          </a:p>
          <a:p>
            <a:pPr marL="0" marR="0" algn="just">
              <a:lnSpc>
                <a:spcPct val="115000"/>
              </a:lnSpc>
              <a:spcBef>
                <a:spcPts val="0"/>
              </a:spcBef>
              <a:spcAft>
                <a:spcPts val="1000"/>
              </a:spcAft>
              <a:buNone/>
            </a:pPr>
            <a:r>
              <a:rPr lang="en-US" sz="2400" b="1" dirty="0" smtClean="0">
                <a:ea typeface="Calibri"/>
                <a:cs typeface="Times New Roman"/>
              </a:rPr>
              <a:t>Equipment:</a:t>
            </a:r>
            <a:r>
              <a:rPr lang="en-US" sz="2400" dirty="0" smtClean="0">
                <a:ea typeface="Calibri"/>
                <a:cs typeface="Times New Roman"/>
              </a:rPr>
              <a:t> </a:t>
            </a:r>
          </a:p>
          <a:p>
            <a:pPr marL="0" marR="0" algn="just">
              <a:lnSpc>
                <a:spcPct val="115000"/>
              </a:lnSpc>
              <a:spcBef>
                <a:spcPts val="0"/>
              </a:spcBef>
              <a:spcAft>
                <a:spcPts val="1000"/>
              </a:spcAft>
              <a:buNone/>
            </a:pPr>
            <a:r>
              <a:rPr lang="en-US" sz="2000" dirty="0" smtClean="0">
                <a:ea typeface="Calibri"/>
                <a:cs typeface="Times New Roman"/>
              </a:rPr>
              <a:t>The Temperature coefficients can be measured by using the environmental chamber and sun simulator .</a:t>
            </a:r>
          </a:p>
          <a:p>
            <a:pPr marL="0" marR="0" algn="just">
              <a:lnSpc>
                <a:spcPct val="115000"/>
              </a:lnSpc>
              <a:spcBef>
                <a:spcPts val="0"/>
              </a:spcBef>
              <a:spcAft>
                <a:spcPts val="1000"/>
              </a:spcAft>
              <a:buNone/>
            </a:pPr>
            <a:endParaRPr lang="en-US" sz="2000" dirty="0" smtClean="0">
              <a:ea typeface="Calibri"/>
              <a:cs typeface="Times New Roman"/>
            </a:endParaRPr>
          </a:p>
          <a:p>
            <a:pPr algn="just">
              <a:buNone/>
            </a:pP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04088"/>
          </a:xfrm>
        </p:spPr>
        <p:txBody>
          <a:bodyPr>
            <a:normAutofit/>
          </a:bodyPr>
          <a:lstStyle/>
          <a:p>
            <a:r>
              <a:rPr lang="en-US" sz="3600" b="1" dirty="0" smtClean="0">
                <a:solidFill>
                  <a:schemeClr val="bg2">
                    <a:lumMod val="50000"/>
                  </a:schemeClr>
                </a:solidFill>
              </a:rPr>
              <a:t>5. NOCT Measurement </a:t>
            </a:r>
            <a:endParaRPr lang="en-GB" sz="3600" dirty="0">
              <a:solidFill>
                <a:schemeClr val="bg2">
                  <a:lumMod val="50000"/>
                </a:schemeClr>
              </a:solidFill>
            </a:endParaRPr>
          </a:p>
        </p:txBody>
      </p:sp>
      <p:sp>
        <p:nvSpPr>
          <p:cNvPr id="3" name="Content Placeholder 2"/>
          <p:cNvSpPr>
            <a:spLocks noGrp="1"/>
          </p:cNvSpPr>
          <p:nvPr>
            <p:ph idx="1"/>
          </p:nvPr>
        </p:nvSpPr>
        <p:spPr>
          <a:xfrm>
            <a:off x="457200" y="1524000"/>
            <a:ext cx="8229600" cy="5105400"/>
          </a:xfrm>
        </p:spPr>
        <p:txBody>
          <a:bodyPr>
            <a:normAutofit lnSpcReduction="10000"/>
          </a:bodyPr>
          <a:lstStyle/>
          <a:p>
            <a:pPr marL="0" marR="0" algn="just">
              <a:lnSpc>
                <a:spcPct val="115000"/>
              </a:lnSpc>
              <a:spcBef>
                <a:spcPts val="0"/>
              </a:spcBef>
              <a:spcAft>
                <a:spcPts val="1000"/>
              </a:spcAft>
              <a:buNone/>
            </a:pPr>
            <a:r>
              <a:rPr lang="en-US" sz="2400" b="1" dirty="0" smtClean="0">
                <a:ea typeface="Calibri"/>
                <a:cs typeface="Times New Roman"/>
              </a:rPr>
              <a:t>Objective: </a:t>
            </a:r>
            <a:r>
              <a:rPr lang="en-US" sz="2000" dirty="0" smtClean="0">
                <a:ea typeface="Calibri"/>
                <a:cs typeface="Times New Roman"/>
              </a:rPr>
              <a:t>NOCT is defined as the equilibrium mean solar cell junction temperature within an open-rack mounted module in the following standard reference environment (SRE):</a:t>
            </a:r>
          </a:p>
          <a:p>
            <a:pPr marL="342900" marR="0" lvl="0" indent="-342900" algn="just">
              <a:lnSpc>
                <a:spcPct val="115000"/>
              </a:lnSpc>
              <a:spcBef>
                <a:spcPts val="0"/>
              </a:spcBef>
              <a:spcAft>
                <a:spcPts val="0"/>
              </a:spcAft>
              <a:buClr>
                <a:srgbClr val="31849B"/>
              </a:buClr>
              <a:buNone/>
            </a:pPr>
            <a:r>
              <a:rPr lang="en-US" sz="2000" dirty="0" smtClean="0">
                <a:ea typeface="Calibri"/>
                <a:cs typeface="Times New Roman"/>
              </a:rPr>
              <a:t>Tilt angle: 45</a:t>
            </a:r>
            <a:r>
              <a:rPr lang="en-US" sz="2000" baseline="30000" dirty="0" smtClean="0">
                <a:ea typeface="Calibri"/>
                <a:cs typeface="Times New Roman"/>
              </a:rPr>
              <a:t>0</a:t>
            </a:r>
            <a:r>
              <a:rPr lang="en-US" sz="2000" dirty="0" smtClean="0">
                <a:ea typeface="Calibri"/>
                <a:cs typeface="Times New Roman"/>
              </a:rPr>
              <a:t> from the horizontal</a:t>
            </a:r>
          </a:p>
          <a:p>
            <a:pPr marL="342900" marR="0" lvl="0" indent="-342900" algn="just">
              <a:lnSpc>
                <a:spcPct val="115000"/>
              </a:lnSpc>
              <a:spcBef>
                <a:spcPts val="0"/>
              </a:spcBef>
              <a:spcAft>
                <a:spcPts val="0"/>
              </a:spcAft>
              <a:buClr>
                <a:srgbClr val="31849B"/>
              </a:buClr>
              <a:buNone/>
            </a:pPr>
            <a:r>
              <a:rPr lang="en-US" sz="2000" dirty="0" smtClean="0">
                <a:ea typeface="Calibri"/>
                <a:cs typeface="Times New Roman"/>
              </a:rPr>
              <a:t>Total irradiance: 800 Wm</a:t>
            </a:r>
            <a:r>
              <a:rPr lang="en-US" sz="2000" baseline="30000" dirty="0" smtClean="0">
                <a:ea typeface="Calibri"/>
                <a:cs typeface="Times New Roman"/>
              </a:rPr>
              <a:t>-2</a:t>
            </a:r>
            <a:endParaRPr lang="en-US" sz="2000" dirty="0" smtClean="0">
              <a:ea typeface="Calibri"/>
              <a:cs typeface="Times New Roman"/>
            </a:endParaRPr>
          </a:p>
          <a:p>
            <a:pPr marL="342900" marR="0" lvl="0" indent="-342900" algn="just">
              <a:lnSpc>
                <a:spcPct val="115000"/>
              </a:lnSpc>
              <a:spcBef>
                <a:spcPts val="0"/>
              </a:spcBef>
              <a:spcAft>
                <a:spcPts val="0"/>
              </a:spcAft>
              <a:buClr>
                <a:srgbClr val="31849B"/>
              </a:buClr>
              <a:buNone/>
            </a:pPr>
            <a:r>
              <a:rPr lang="en-US" sz="2000" dirty="0" smtClean="0">
                <a:ea typeface="Calibri"/>
                <a:cs typeface="Times New Roman"/>
              </a:rPr>
              <a:t>Ambient temperature: 20</a:t>
            </a:r>
            <a:r>
              <a:rPr lang="en-US" sz="2000" baseline="30000" dirty="0" smtClean="0">
                <a:ea typeface="Calibri"/>
                <a:cs typeface="Times New Roman"/>
              </a:rPr>
              <a:t>0</a:t>
            </a:r>
            <a:r>
              <a:rPr lang="en-US" sz="2000" dirty="0" smtClean="0">
                <a:ea typeface="Calibri"/>
                <a:cs typeface="Times New Roman"/>
              </a:rPr>
              <a:t>C</a:t>
            </a:r>
          </a:p>
          <a:p>
            <a:pPr marL="342900" marR="0" lvl="0" indent="-342900" algn="just">
              <a:lnSpc>
                <a:spcPct val="115000"/>
              </a:lnSpc>
              <a:spcBef>
                <a:spcPts val="0"/>
              </a:spcBef>
              <a:spcAft>
                <a:spcPts val="0"/>
              </a:spcAft>
              <a:buClr>
                <a:srgbClr val="31849B"/>
              </a:buClr>
              <a:buNone/>
            </a:pPr>
            <a:r>
              <a:rPr lang="en-US" sz="2000" dirty="0" smtClean="0">
                <a:ea typeface="Calibri"/>
                <a:cs typeface="Times New Roman"/>
              </a:rPr>
              <a:t>Wind speed: 1 ms</a:t>
            </a:r>
            <a:r>
              <a:rPr lang="en-US" sz="2000" baseline="30000" dirty="0" smtClean="0">
                <a:ea typeface="Calibri"/>
                <a:cs typeface="Times New Roman"/>
              </a:rPr>
              <a:t>-1</a:t>
            </a:r>
            <a:endParaRPr lang="en-US" sz="2000" dirty="0" smtClean="0">
              <a:ea typeface="Calibri"/>
              <a:cs typeface="Times New Roman"/>
            </a:endParaRPr>
          </a:p>
          <a:p>
            <a:pPr marL="342900" marR="0" lvl="0" indent="-342900" algn="just">
              <a:lnSpc>
                <a:spcPct val="115000"/>
              </a:lnSpc>
              <a:spcBef>
                <a:spcPts val="0"/>
              </a:spcBef>
              <a:spcAft>
                <a:spcPts val="1000"/>
              </a:spcAft>
              <a:buClr>
                <a:srgbClr val="31849B"/>
              </a:buClr>
              <a:buNone/>
            </a:pPr>
            <a:r>
              <a:rPr lang="en-US" sz="2000" dirty="0" smtClean="0">
                <a:ea typeface="Calibri"/>
                <a:cs typeface="Times New Roman"/>
              </a:rPr>
              <a:t>Electrical load: nil(open circuit)</a:t>
            </a:r>
          </a:p>
          <a:p>
            <a:pPr marL="342900" marR="0" lvl="0" indent="-342900" algn="just">
              <a:lnSpc>
                <a:spcPct val="115000"/>
              </a:lnSpc>
              <a:spcBef>
                <a:spcPts val="0"/>
              </a:spcBef>
              <a:spcAft>
                <a:spcPts val="1000"/>
              </a:spcAft>
              <a:buClr>
                <a:srgbClr val="31849B"/>
              </a:buClr>
              <a:buNone/>
            </a:pPr>
            <a:endParaRPr lang="en-US" sz="1050" dirty="0" smtClean="0">
              <a:ea typeface="Calibri"/>
              <a:cs typeface="Times New Roman"/>
            </a:endParaRPr>
          </a:p>
          <a:p>
            <a:pPr marL="0" marR="0" algn="just">
              <a:lnSpc>
                <a:spcPct val="115000"/>
              </a:lnSpc>
              <a:spcBef>
                <a:spcPts val="0"/>
              </a:spcBef>
              <a:spcAft>
                <a:spcPts val="1000"/>
              </a:spcAft>
              <a:buNone/>
            </a:pPr>
            <a:r>
              <a:rPr lang="en-US" sz="2400" b="1" dirty="0" smtClean="0">
                <a:ea typeface="Calibri"/>
                <a:cs typeface="Times New Roman"/>
              </a:rPr>
              <a:t>The Equipment:</a:t>
            </a:r>
            <a:r>
              <a:rPr lang="en-US" sz="2400" dirty="0" smtClean="0">
                <a:ea typeface="Calibri"/>
                <a:cs typeface="Times New Roman"/>
              </a:rPr>
              <a:t>  </a:t>
            </a:r>
          </a:p>
          <a:p>
            <a:pPr marL="0" marR="0" algn="just">
              <a:lnSpc>
                <a:spcPct val="115000"/>
              </a:lnSpc>
              <a:spcBef>
                <a:spcPts val="0"/>
              </a:spcBef>
              <a:spcAft>
                <a:spcPts val="1000"/>
              </a:spcAft>
              <a:buNone/>
            </a:pPr>
            <a:r>
              <a:rPr lang="en-US" sz="2000" dirty="0" smtClean="0">
                <a:ea typeface="Calibri"/>
                <a:cs typeface="Times New Roman"/>
              </a:rPr>
              <a:t>  Out door test bed for mounting the module , </a:t>
            </a:r>
            <a:r>
              <a:rPr lang="en-US" sz="2000" dirty="0" err="1" smtClean="0">
                <a:ea typeface="Calibri"/>
                <a:cs typeface="Times New Roman"/>
              </a:rPr>
              <a:t>pyranometer</a:t>
            </a:r>
            <a:r>
              <a:rPr lang="en-US" sz="2000" dirty="0" smtClean="0">
                <a:ea typeface="Calibri"/>
                <a:cs typeface="Times New Roman"/>
              </a:rPr>
              <a:t>, ambient temperature sensor, cell temperature  sensor, data acquisition system and wind speed sensor.</a:t>
            </a:r>
          </a:p>
          <a:p>
            <a:pPr algn="just">
              <a:buNone/>
            </a:pP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ass\Desktop\GOPAL JHA PHOTO\20131106_123400.jpg"/>
          <p:cNvPicPr>
            <a:picLocks noChangeAspect="1" noChangeArrowheads="1"/>
          </p:cNvPicPr>
          <p:nvPr/>
        </p:nvPicPr>
        <p:blipFill>
          <a:blip r:embed="rId2" cstate="print"/>
          <a:srcRect/>
          <a:stretch>
            <a:fillRect/>
          </a:stretch>
        </p:blipFill>
        <p:spPr bwMode="auto">
          <a:xfrm>
            <a:off x="914400" y="1371600"/>
            <a:ext cx="7620000" cy="5105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27888"/>
          </a:xfrm>
        </p:spPr>
        <p:txBody>
          <a:bodyPr>
            <a:normAutofit/>
          </a:bodyPr>
          <a:lstStyle/>
          <a:p>
            <a:r>
              <a:rPr lang="en-US" sz="3600" b="1" dirty="0" smtClean="0">
                <a:solidFill>
                  <a:schemeClr val="bg2">
                    <a:lumMod val="50000"/>
                  </a:schemeClr>
                </a:solidFill>
              </a:rPr>
              <a:t>6. Performance at NOCT </a:t>
            </a:r>
            <a:endParaRPr lang="en-GB" sz="3600" dirty="0">
              <a:solidFill>
                <a:schemeClr val="bg2">
                  <a:lumMod val="50000"/>
                </a:schemeClr>
              </a:solidFill>
            </a:endParaRPr>
          </a:p>
        </p:txBody>
      </p:sp>
      <p:sp>
        <p:nvSpPr>
          <p:cNvPr id="3" name="Content Placeholder 2"/>
          <p:cNvSpPr>
            <a:spLocks noGrp="1"/>
          </p:cNvSpPr>
          <p:nvPr>
            <p:ph idx="1"/>
          </p:nvPr>
        </p:nvSpPr>
        <p:spPr>
          <a:xfrm>
            <a:off x="457200" y="1706880"/>
            <a:ext cx="8229600" cy="4389120"/>
          </a:xfrm>
        </p:spPr>
        <p:txBody>
          <a:bodyPr>
            <a:normAutofit/>
          </a:bodyPr>
          <a:lstStyle/>
          <a:p>
            <a:pPr marL="0" marR="0">
              <a:lnSpc>
                <a:spcPct val="115000"/>
              </a:lnSpc>
              <a:spcBef>
                <a:spcPts val="0"/>
              </a:spcBef>
              <a:spcAft>
                <a:spcPts val="1000"/>
              </a:spcAft>
              <a:buNone/>
            </a:pPr>
            <a:r>
              <a:rPr lang="en-US" sz="2400" b="1" dirty="0" smtClean="0">
                <a:ea typeface="Calibri"/>
                <a:cs typeface="Times New Roman"/>
              </a:rPr>
              <a:t>Objective:</a:t>
            </a:r>
            <a:r>
              <a:rPr lang="en-US" sz="2400" dirty="0" smtClean="0">
                <a:ea typeface="Calibri"/>
                <a:cs typeface="Times New Roman"/>
              </a:rPr>
              <a:t> </a:t>
            </a:r>
            <a:r>
              <a:rPr lang="en-US" sz="2000" dirty="0" smtClean="0">
                <a:ea typeface="Calibri"/>
                <a:cs typeface="Times New Roman"/>
              </a:rPr>
              <a:t>To determine how the performance of the module varies with load at NOCT (800 Wm</a:t>
            </a:r>
            <a:r>
              <a:rPr lang="en-US" sz="2000" baseline="30000" dirty="0" smtClean="0">
                <a:ea typeface="Calibri"/>
                <a:cs typeface="Times New Roman"/>
              </a:rPr>
              <a:t>-2</a:t>
            </a:r>
            <a:r>
              <a:rPr lang="en-US" sz="2000" dirty="0" smtClean="0">
                <a:ea typeface="Calibri"/>
                <a:cs typeface="Times New Roman"/>
              </a:rPr>
              <a:t>, 25</a:t>
            </a:r>
            <a:r>
              <a:rPr lang="en-US" sz="2000" baseline="30000" dirty="0" smtClean="0">
                <a:ea typeface="Calibri"/>
                <a:cs typeface="Times New Roman"/>
              </a:rPr>
              <a:t>0</a:t>
            </a:r>
            <a:r>
              <a:rPr lang="en-US" sz="2000" dirty="0" smtClean="0">
                <a:ea typeface="Calibri"/>
                <a:cs typeface="Times New Roman"/>
              </a:rPr>
              <a:t>C cell temperature, with the IEC 60904-3 reference solar spectral irradiance distribution).</a:t>
            </a:r>
          </a:p>
          <a:p>
            <a:pPr marL="0" marR="0">
              <a:lnSpc>
                <a:spcPct val="115000"/>
              </a:lnSpc>
              <a:spcBef>
                <a:spcPts val="0"/>
              </a:spcBef>
              <a:spcAft>
                <a:spcPts val="1000"/>
              </a:spcAft>
              <a:buNone/>
            </a:pPr>
            <a:endParaRPr lang="en-US" sz="2000" b="1" dirty="0" smtClean="0">
              <a:ea typeface="Calibri"/>
              <a:cs typeface="Times New Roman"/>
            </a:endParaRPr>
          </a:p>
          <a:p>
            <a:pPr marL="0" marR="0">
              <a:lnSpc>
                <a:spcPct val="115000"/>
              </a:lnSpc>
              <a:spcBef>
                <a:spcPts val="0"/>
              </a:spcBef>
              <a:spcAft>
                <a:spcPts val="1000"/>
              </a:spcAft>
              <a:buNone/>
            </a:pPr>
            <a:r>
              <a:rPr lang="en-US" sz="2400" b="1" dirty="0" smtClean="0">
                <a:ea typeface="Calibri"/>
                <a:cs typeface="Times New Roman"/>
              </a:rPr>
              <a:t>The Equipment:</a:t>
            </a:r>
            <a:r>
              <a:rPr lang="en-US" sz="2400" dirty="0" smtClean="0">
                <a:ea typeface="Calibri"/>
                <a:cs typeface="Times New Roman"/>
              </a:rPr>
              <a:t>  </a:t>
            </a:r>
          </a:p>
          <a:p>
            <a:pPr marL="0" marR="0">
              <a:lnSpc>
                <a:spcPct val="115000"/>
              </a:lnSpc>
              <a:spcBef>
                <a:spcPts val="0"/>
              </a:spcBef>
              <a:spcAft>
                <a:spcPts val="1000"/>
              </a:spcAft>
              <a:buNone/>
            </a:pPr>
            <a:r>
              <a:rPr lang="en-US" sz="2000" dirty="0" smtClean="0">
                <a:ea typeface="Calibri"/>
                <a:cs typeface="Times New Roman"/>
              </a:rPr>
              <a:t>Performance at NOCT is  evaluated by using the environmental chamber and sun simulators. </a:t>
            </a:r>
            <a:endParaRPr lang="en-US" sz="2000" dirty="0">
              <a:ea typeface="Calibri"/>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56488"/>
          </a:xfrm>
        </p:spPr>
        <p:txBody>
          <a:bodyPr>
            <a:normAutofit/>
          </a:bodyPr>
          <a:lstStyle/>
          <a:p>
            <a:r>
              <a:rPr lang="en-US" sz="3600" b="1" dirty="0" smtClean="0">
                <a:solidFill>
                  <a:schemeClr val="bg2">
                    <a:lumMod val="50000"/>
                  </a:schemeClr>
                </a:solidFill>
              </a:rPr>
              <a:t>7. Performance at Low Irradiance</a:t>
            </a:r>
            <a:endParaRPr lang="en-GB" sz="3600" dirty="0">
              <a:solidFill>
                <a:schemeClr val="bg2">
                  <a:lumMod val="50000"/>
                </a:schemeClr>
              </a:solidFill>
            </a:endParaRPr>
          </a:p>
        </p:txBody>
      </p:sp>
      <p:sp>
        <p:nvSpPr>
          <p:cNvPr id="3" name="Content Placeholder 2"/>
          <p:cNvSpPr>
            <a:spLocks noGrp="1"/>
          </p:cNvSpPr>
          <p:nvPr>
            <p:ph idx="1"/>
          </p:nvPr>
        </p:nvSpPr>
        <p:spPr>
          <a:xfrm>
            <a:off x="457200" y="1752600"/>
            <a:ext cx="8229600" cy="4191000"/>
          </a:xfrm>
        </p:spPr>
        <p:txBody>
          <a:bodyPr/>
          <a:lstStyle/>
          <a:p>
            <a:pPr marL="0" marR="0">
              <a:lnSpc>
                <a:spcPct val="115000"/>
              </a:lnSpc>
              <a:spcBef>
                <a:spcPts val="0"/>
              </a:spcBef>
              <a:spcAft>
                <a:spcPts val="1000"/>
              </a:spcAft>
              <a:buNone/>
            </a:pPr>
            <a:r>
              <a:rPr lang="en-US" sz="2400" b="1" dirty="0" smtClean="0">
                <a:ea typeface="Calibri"/>
                <a:cs typeface="Times New Roman"/>
              </a:rPr>
              <a:t>Objective: </a:t>
            </a:r>
            <a:r>
              <a:rPr lang="en-US" sz="2000" dirty="0" smtClean="0">
                <a:ea typeface="Calibri"/>
                <a:cs typeface="Times New Roman"/>
              </a:rPr>
              <a:t>To determine how the electrical performance of the module varies with load at 25</a:t>
            </a:r>
            <a:r>
              <a:rPr lang="en-US" sz="2000" baseline="30000" dirty="0" smtClean="0">
                <a:ea typeface="Calibri"/>
                <a:cs typeface="Times New Roman"/>
              </a:rPr>
              <a:t>0</a:t>
            </a:r>
            <a:r>
              <a:rPr lang="en-US" sz="2000" dirty="0" smtClean="0">
                <a:ea typeface="Calibri"/>
                <a:cs typeface="Times New Roman"/>
              </a:rPr>
              <a:t>C and an irradiance of 200 Wm</a:t>
            </a:r>
            <a:r>
              <a:rPr lang="en-US" sz="2000" baseline="30000" dirty="0" smtClean="0">
                <a:ea typeface="Calibri"/>
                <a:cs typeface="Times New Roman"/>
              </a:rPr>
              <a:t>-2</a:t>
            </a:r>
            <a:r>
              <a:rPr lang="en-US" sz="2000" dirty="0" smtClean="0">
                <a:ea typeface="Calibri"/>
                <a:cs typeface="Times New Roman"/>
              </a:rPr>
              <a:t> in accordance with IEC 60904-1.</a:t>
            </a:r>
            <a:r>
              <a:rPr lang="en-US" sz="2000" b="1" dirty="0" smtClean="0">
                <a:solidFill>
                  <a:srgbClr val="31849B"/>
                </a:solidFill>
                <a:ea typeface="Calibri"/>
                <a:cs typeface="Times New Roman"/>
              </a:rPr>
              <a:t> </a:t>
            </a:r>
          </a:p>
          <a:p>
            <a:pPr marL="0" marR="0">
              <a:lnSpc>
                <a:spcPct val="115000"/>
              </a:lnSpc>
              <a:spcBef>
                <a:spcPts val="0"/>
              </a:spcBef>
              <a:spcAft>
                <a:spcPts val="1000"/>
              </a:spcAft>
              <a:buNone/>
            </a:pPr>
            <a:endParaRPr lang="en-US" sz="2000" dirty="0" smtClean="0">
              <a:ea typeface="Calibri"/>
              <a:cs typeface="Times New Roman"/>
            </a:endParaRPr>
          </a:p>
          <a:p>
            <a:pPr marL="0" marR="0">
              <a:lnSpc>
                <a:spcPct val="115000"/>
              </a:lnSpc>
              <a:spcBef>
                <a:spcPts val="0"/>
              </a:spcBef>
              <a:spcAft>
                <a:spcPts val="1000"/>
              </a:spcAft>
              <a:buNone/>
            </a:pPr>
            <a:r>
              <a:rPr lang="en-US" sz="2400" b="1" dirty="0" smtClean="0">
                <a:ea typeface="Calibri"/>
                <a:cs typeface="Times New Roman"/>
              </a:rPr>
              <a:t>The Equipment:</a:t>
            </a:r>
          </a:p>
          <a:p>
            <a:pPr marL="0" marR="0">
              <a:lnSpc>
                <a:spcPct val="115000"/>
              </a:lnSpc>
              <a:spcBef>
                <a:spcPts val="0"/>
              </a:spcBef>
              <a:spcAft>
                <a:spcPts val="1000"/>
              </a:spcAft>
              <a:buNone/>
            </a:pPr>
            <a:r>
              <a:rPr lang="en-US" sz="2000" dirty="0" smtClean="0">
                <a:ea typeface="Calibri"/>
                <a:cs typeface="Times New Roman"/>
              </a:rPr>
              <a:t>The Performance at low irradiance is evaluated by using the available sun simulator by setting the intensity at 200Wm</a:t>
            </a:r>
            <a:r>
              <a:rPr lang="en-US" sz="2000" baseline="30000" dirty="0" smtClean="0">
                <a:ea typeface="Calibri"/>
                <a:cs typeface="Times New Roman"/>
              </a:rPr>
              <a:t>-2</a:t>
            </a:r>
            <a:r>
              <a:rPr lang="en-US" sz="2000" dirty="0" smtClean="0">
                <a:ea typeface="Calibri"/>
                <a:cs typeface="Times New Roman"/>
              </a:rPr>
              <a:t>.</a:t>
            </a:r>
          </a:p>
          <a:p>
            <a:pPr>
              <a:buNone/>
            </a:pP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sz="4000" dirty="0" smtClean="0"/>
              <a:t>Introduction</a:t>
            </a:r>
            <a:endParaRPr lang="en-US" sz="4000" dirty="0"/>
          </a:p>
        </p:txBody>
      </p:sp>
      <p:sp>
        <p:nvSpPr>
          <p:cNvPr id="3" name="Content Placeholder 2"/>
          <p:cNvSpPr>
            <a:spLocks noGrp="1"/>
          </p:cNvSpPr>
          <p:nvPr>
            <p:ph idx="1"/>
          </p:nvPr>
        </p:nvSpPr>
        <p:spPr>
          <a:xfrm>
            <a:off x="457200" y="1447800"/>
            <a:ext cx="8229600" cy="4876800"/>
          </a:xfrm>
        </p:spPr>
        <p:txBody>
          <a:bodyPr>
            <a:normAutofit/>
          </a:bodyPr>
          <a:lstStyle/>
          <a:p>
            <a:pPr algn="just">
              <a:buNone/>
            </a:pPr>
            <a:r>
              <a:rPr lang="en-US" dirty="0" smtClean="0"/>
              <a:t>   MNRE launched the JNNSM with a target of deployment of 20,000 MW grid interactive PV Power plant from June, 2010 till 2020 </a:t>
            </a:r>
          </a:p>
          <a:p>
            <a:pPr>
              <a:buNone/>
            </a:pPr>
            <a:r>
              <a:rPr lang="en-US" dirty="0" smtClean="0"/>
              <a:t>1. Under the programme India had 2180 MW of installed grid connected solar capacity as of December 2013</a:t>
            </a:r>
          </a:p>
          <a:p>
            <a:pPr>
              <a:buNone/>
            </a:pPr>
            <a:r>
              <a:rPr lang="en-US" dirty="0" smtClean="0"/>
              <a:t>2. The installed off grid PV capacity has reached 150 MW </a:t>
            </a:r>
          </a:p>
          <a:p>
            <a:pPr>
              <a:buNone/>
            </a:pPr>
            <a:r>
              <a:rPr lang="en-US" dirty="0" smtClean="0"/>
              <a:t>3. Deployment of 20 million square meters of collectors.</a:t>
            </a:r>
          </a:p>
          <a:p>
            <a:pPr>
              <a:buNone/>
            </a:pPr>
            <a:r>
              <a:rPr lang="en-US" dirty="0" smtClean="0"/>
              <a:t>4. Under the second phase of JNNSM which runs from 2013-1017 India aims to support the deployment of 3GW of solar power projects. Several states have their own programme as well</a:t>
            </a:r>
          </a:p>
          <a:p>
            <a:pPr>
              <a:buNone/>
            </a:pPr>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7512"/>
            <a:ext cx="8229600" cy="704088"/>
          </a:xfrm>
        </p:spPr>
        <p:txBody>
          <a:bodyPr>
            <a:normAutofit/>
          </a:bodyPr>
          <a:lstStyle/>
          <a:p>
            <a:r>
              <a:rPr lang="en-US" sz="3600" b="1" dirty="0" smtClean="0">
                <a:solidFill>
                  <a:schemeClr val="bg2">
                    <a:lumMod val="50000"/>
                  </a:schemeClr>
                </a:solidFill>
                <a:ea typeface="Calibri"/>
                <a:cs typeface="Times New Roman"/>
              </a:rPr>
              <a:t>8. Out Door Exposure Test </a:t>
            </a:r>
            <a:endParaRPr lang="en-GB" sz="3600" dirty="0">
              <a:solidFill>
                <a:schemeClr val="bg2">
                  <a:lumMod val="50000"/>
                </a:schemeClr>
              </a:solidFill>
            </a:endParaRPr>
          </a:p>
        </p:txBody>
      </p:sp>
      <p:sp>
        <p:nvSpPr>
          <p:cNvPr id="3" name="Content Placeholder 2"/>
          <p:cNvSpPr>
            <a:spLocks noGrp="1"/>
          </p:cNvSpPr>
          <p:nvPr>
            <p:ph idx="1"/>
          </p:nvPr>
        </p:nvSpPr>
        <p:spPr>
          <a:xfrm>
            <a:off x="457200" y="1600200"/>
            <a:ext cx="8229600" cy="5029200"/>
          </a:xfrm>
        </p:spPr>
        <p:txBody>
          <a:bodyPr>
            <a:normAutofit/>
          </a:bodyPr>
          <a:lstStyle/>
          <a:p>
            <a:pPr marL="0" marR="0" algn="just">
              <a:lnSpc>
                <a:spcPct val="115000"/>
              </a:lnSpc>
              <a:spcBef>
                <a:spcPts val="0"/>
              </a:spcBef>
              <a:spcAft>
                <a:spcPts val="1000"/>
              </a:spcAft>
              <a:buNone/>
            </a:pPr>
            <a:r>
              <a:rPr lang="en-US" sz="2400" b="1" dirty="0" smtClean="0">
                <a:ea typeface="Calibri"/>
                <a:cs typeface="Times New Roman"/>
              </a:rPr>
              <a:t>Objective: </a:t>
            </a:r>
            <a:r>
              <a:rPr lang="en-US" sz="2000" dirty="0" smtClean="0">
                <a:ea typeface="Calibri"/>
                <a:cs typeface="Times New Roman"/>
              </a:rPr>
              <a:t>To make preliminary assessment of the ability of the module to withstand exposure to outdoor conditions and to reveal any synergistic degradation effects which may not be detected by laboratory tests.</a:t>
            </a:r>
          </a:p>
          <a:p>
            <a:pPr marL="0" marR="0" algn="just">
              <a:lnSpc>
                <a:spcPct val="115000"/>
              </a:lnSpc>
              <a:spcBef>
                <a:spcPts val="0"/>
              </a:spcBef>
              <a:spcAft>
                <a:spcPts val="1000"/>
              </a:spcAft>
              <a:buNone/>
            </a:pPr>
            <a:endParaRPr lang="en-US" sz="1100" dirty="0" smtClean="0">
              <a:ea typeface="Calibri"/>
              <a:cs typeface="Times New Roman"/>
            </a:endParaRPr>
          </a:p>
          <a:p>
            <a:pPr marL="0" marR="0" algn="just">
              <a:lnSpc>
                <a:spcPct val="115000"/>
              </a:lnSpc>
              <a:spcBef>
                <a:spcPts val="0"/>
              </a:spcBef>
              <a:spcAft>
                <a:spcPts val="1000"/>
              </a:spcAft>
              <a:buNone/>
            </a:pPr>
            <a:r>
              <a:rPr lang="en-US" sz="2400" b="1" dirty="0" smtClean="0">
                <a:ea typeface="Calibri"/>
                <a:cs typeface="Times New Roman"/>
              </a:rPr>
              <a:t>The Equipment:</a:t>
            </a:r>
            <a:r>
              <a:rPr lang="en-US" sz="2400" dirty="0" smtClean="0">
                <a:ea typeface="Calibri"/>
                <a:cs typeface="Times New Roman"/>
              </a:rPr>
              <a:t>  </a:t>
            </a:r>
            <a:r>
              <a:rPr lang="en-US" sz="2000" dirty="0" smtClean="0">
                <a:ea typeface="Calibri"/>
                <a:cs typeface="Times New Roman"/>
              </a:rPr>
              <a:t>	</a:t>
            </a:r>
          </a:p>
          <a:p>
            <a:pPr marL="342900" marR="0" lvl="0" indent="-342900" algn="just">
              <a:lnSpc>
                <a:spcPct val="115000"/>
              </a:lnSpc>
              <a:spcBef>
                <a:spcPts val="0"/>
              </a:spcBef>
              <a:spcAft>
                <a:spcPts val="0"/>
              </a:spcAft>
              <a:buFont typeface="Wingdings" pitchFamily="2" charset="2"/>
              <a:buChar char="q"/>
            </a:pPr>
            <a:r>
              <a:rPr lang="en-US" sz="2000" dirty="0" smtClean="0">
                <a:ea typeface="Calibri"/>
                <a:cs typeface="Times New Roman"/>
              </a:rPr>
              <a:t>Out door test bed, for mounting of the module , </a:t>
            </a:r>
            <a:r>
              <a:rPr lang="en-US" sz="2000" dirty="0" err="1" smtClean="0">
                <a:ea typeface="Calibri"/>
                <a:cs typeface="Times New Roman"/>
              </a:rPr>
              <a:t>pyranometer</a:t>
            </a:r>
            <a:r>
              <a:rPr lang="en-US" sz="2000" dirty="0" smtClean="0">
                <a:ea typeface="Calibri"/>
                <a:cs typeface="Times New Roman"/>
              </a:rPr>
              <a:t>, Temperature sensor, data acquisition system and arrangement to operate the module near the maximum power point.</a:t>
            </a:r>
          </a:p>
          <a:p>
            <a:pPr algn="just">
              <a:buNone/>
            </a:pPr>
            <a:endParaRPr lang="en-GB"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04088"/>
          </a:xfrm>
        </p:spPr>
        <p:txBody>
          <a:bodyPr>
            <a:normAutofit/>
          </a:bodyPr>
          <a:lstStyle/>
          <a:p>
            <a:r>
              <a:rPr lang="en-US" sz="3600" b="1" dirty="0" smtClean="0">
                <a:solidFill>
                  <a:schemeClr val="bg2">
                    <a:lumMod val="50000"/>
                  </a:schemeClr>
                </a:solidFill>
                <a:ea typeface="Calibri"/>
                <a:cs typeface="Times New Roman"/>
              </a:rPr>
              <a:t>9. Bypass Diode Thermal Test </a:t>
            </a:r>
            <a:endParaRPr lang="en-GB" sz="3200" dirty="0">
              <a:solidFill>
                <a:schemeClr val="bg2">
                  <a:lumMod val="50000"/>
                </a:schemeClr>
              </a:solidFill>
            </a:endParaRPr>
          </a:p>
        </p:txBody>
      </p:sp>
      <p:sp>
        <p:nvSpPr>
          <p:cNvPr id="3" name="Content Placeholder 2"/>
          <p:cNvSpPr>
            <a:spLocks noGrp="1"/>
          </p:cNvSpPr>
          <p:nvPr>
            <p:ph idx="1"/>
          </p:nvPr>
        </p:nvSpPr>
        <p:spPr>
          <a:xfrm>
            <a:off x="457200" y="1524000"/>
            <a:ext cx="8229600" cy="5029200"/>
          </a:xfrm>
        </p:spPr>
        <p:txBody>
          <a:bodyPr>
            <a:normAutofit/>
          </a:bodyPr>
          <a:lstStyle/>
          <a:p>
            <a:pPr marL="0" marR="0" algn="just">
              <a:lnSpc>
                <a:spcPct val="115000"/>
              </a:lnSpc>
              <a:spcBef>
                <a:spcPts val="0"/>
              </a:spcBef>
              <a:spcAft>
                <a:spcPts val="1000"/>
              </a:spcAft>
              <a:buNone/>
            </a:pPr>
            <a:r>
              <a:rPr lang="en-US" sz="2400" b="1" dirty="0" smtClean="0">
                <a:ea typeface="Calibri"/>
                <a:cs typeface="Times New Roman"/>
              </a:rPr>
              <a:t>Objective:  </a:t>
            </a:r>
            <a:r>
              <a:rPr lang="en-US" sz="2000" dirty="0" smtClean="0">
                <a:ea typeface="Calibri"/>
                <a:cs typeface="Times New Roman"/>
              </a:rPr>
              <a:t>To assess the adequacy of the thermal design and relative long –term reliability of the by-pass diodes used to limit the detrimental effects of module hot-spot susceptibility.</a:t>
            </a:r>
          </a:p>
          <a:p>
            <a:pPr marL="0" marR="0" algn="just">
              <a:lnSpc>
                <a:spcPct val="115000"/>
              </a:lnSpc>
              <a:spcBef>
                <a:spcPts val="0"/>
              </a:spcBef>
              <a:spcAft>
                <a:spcPts val="1000"/>
              </a:spcAft>
              <a:buNone/>
            </a:pPr>
            <a:r>
              <a:rPr lang="en-US" sz="2400" b="1" dirty="0" smtClean="0">
                <a:ea typeface="Calibri"/>
                <a:cs typeface="Times New Roman"/>
              </a:rPr>
              <a:t>Equipment:  </a:t>
            </a:r>
            <a:endParaRPr lang="en-US" sz="2400" dirty="0" smtClean="0">
              <a:ea typeface="Calibri"/>
              <a:cs typeface="Times New Roman"/>
            </a:endParaRPr>
          </a:p>
          <a:p>
            <a:pPr marL="342900" marR="0" lvl="0" indent="-342900" algn="just">
              <a:lnSpc>
                <a:spcPct val="115000"/>
              </a:lnSpc>
              <a:spcBef>
                <a:spcPts val="0"/>
              </a:spcBef>
              <a:spcAft>
                <a:spcPts val="0"/>
              </a:spcAft>
              <a:buFont typeface="Wingdings" pitchFamily="2" charset="2"/>
              <a:buChar char="q"/>
            </a:pPr>
            <a:r>
              <a:rPr lang="en-IN" sz="2000" dirty="0" smtClean="0">
                <a:ea typeface="Calibri"/>
                <a:cs typeface="Times New Roman"/>
              </a:rPr>
              <a:t>Environmental chamber for  heating the module to a temperature of 75</a:t>
            </a:r>
            <a:r>
              <a:rPr lang="en-IN" sz="2000" baseline="30000" dirty="0" smtClean="0">
                <a:ea typeface="Calibri"/>
                <a:cs typeface="Times New Roman"/>
              </a:rPr>
              <a:t>0</a:t>
            </a:r>
            <a:r>
              <a:rPr lang="en-IN" sz="2000" dirty="0" smtClean="0">
                <a:ea typeface="Calibri"/>
                <a:cs typeface="Times New Roman"/>
              </a:rPr>
              <a:t>C </a:t>
            </a:r>
            <a:r>
              <a:rPr lang="en-IN" sz="2000" dirty="0" smtClean="0">
                <a:ea typeface="Calibri"/>
                <a:cs typeface="Calibri"/>
              </a:rPr>
              <a:t>±</a:t>
            </a:r>
            <a:r>
              <a:rPr lang="en-IN" sz="2000" dirty="0" smtClean="0">
                <a:ea typeface="Calibri"/>
                <a:cs typeface="Times New Roman"/>
              </a:rPr>
              <a:t>  5</a:t>
            </a:r>
            <a:r>
              <a:rPr lang="en-IN" sz="2000" baseline="30000" dirty="0" smtClean="0">
                <a:ea typeface="Calibri"/>
                <a:cs typeface="Times New Roman"/>
              </a:rPr>
              <a:t>0</a:t>
            </a:r>
            <a:r>
              <a:rPr lang="en-IN" sz="2000" dirty="0" smtClean="0">
                <a:ea typeface="Calibri"/>
                <a:cs typeface="Times New Roman"/>
              </a:rPr>
              <a:t>C.</a:t>
            </a:r>
            <a:endParaRPr lang="en-US" sz="2000" dirty="0" smtClean="0">
              <a:ea typeface="Calibri"/>
              <a:cs typeface="Times New Roman"/>
            </a:endParaRPr>
          </a:p>
          <a:p>
            <a:pPr marL="342900" marR="0" lvl="0" indent="-342900" algn="just">
              <a:lnSpc>
                <a:spcPct val="115000"/>
              </a:lnSpc>
              <a:spcBef>
                <a:spcPts val="0"/>
              </a:spcBef>
              <a:spcAft>
                <a:spcPts val="0"/>
              </a:spcAft>
              <a:buFont typeface="Wingdings" pitchFamily="2" charset="2"/>
              <a:buChar char="q"/>
            </a:pPr>
            <a:r>
              <a:rPr lang="en-IN" sz="2000" dirty="0" smtClean="0">
                <a:ea typeface="Calibri"/>
                <a:cs typeface="Times New Roman"/>
              </a:rPr>
              <a:t>Temperature probe for measuring and recording the temperature of the module to an accuracy of </a:t>
            </a:r>
            <a:r>
              <a:rPr lang="en-IN" sz="2000" dirty="0" smtClean="0">
                <a:ea typeface="Calibri"/>
                <a:cs typeface="Calibri"/>
              </a:rPr>
              <a:t>±1</a:t>
            </a:r>
            <a:r>
              <a:rPr lang="en-IN" sz="2000" baseline="30000" dirty="0" smtClean="0">
                <a:ea typeface="Calibri"/>
                <a:cs typeface="Times New Roman"/>
              </a:rPr>
              <a:t>0</a:t>
            </a:r>
            <a:r>
              <a:rPr lang="en-IN" sz="2000" dirty="0" smtClean="0">
                <a:ea typeface="Calibri"/>
                <a:cs typeface="Times New Roman"/>
              </a:rPr>
              <a:t>C.</a:t>
            </a:r>
            <a:endParaRPr lang="en-US" sz="2000" dirty="0" smtClean="0">
              <a:ea typeface="Calibri"/>
              <a:cs typeface="Times New Roman"/>
            </a:endParaRPr>
          </a:p>
          <a:p>
            <a:pPr marL="342900" marR="0" lvl="0" indent="-342900" algn="just">
              <a:lnSpc>
                <a:spcPct val="115000"/>
              </a:lnSpc>
              <a:spcBef>
                <a:spcPts val="0"/>
              </a:spcBef>
              <a:spcAft>
                <a:spcPts val="1000"/>
              </a:spcAft>
              <a:buFont typeface="Wingdings" pitchFamily="2" charset="2"/>
              <a:buChar char="q"/>
            </a:pPr>
            <a:r>
              <a:rPr lang="en-IN" sz="2000" dirty="0" smtClean="0">
                <a:ea typeface="Calibri"/>
                <a:cs typeface="Times New Roman"/>
              </a:rPr>
              <a:t>Power supply  for applying a current equal to 1.25 times the STC short-circuit current of the module under test and means for monitoring the flow of current through the module, throughout the test.</a:t>
            </a:r>
            <a:endParaRPr lang="en-US" sz="2000" dirty="0" smtClean="0">
              <a:ea typeface="Calibri"/>
              <a:cs typeface="Times New Roman"/>
            </a:endParaRPr>
          </a:p>
          <a:p>
            <a:pPr algn="just">
              <a:buNone/>
            </a:pPr>
            <a:endParaRPr lang="en-GB"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80288"/>
          </a:xfrm>
        </p:spPr>
        <p:txBody>
          <a:bodyPr>
            <a:normAutofit/>
          </a:bodyPr>
          <a:lstStyle/>
          <a:p>
            <a:r>
              <a:rPr lang="en-US" sz="3600" b="1" dirty="0" smtClean="0">
                <a:solidFill>
                  <a:schemeClr val="bg2">
                    <a:lumMod val="50000"/>
                  </a:schemeClr>
                </a:solidFill>
                <a:ea typeface="Calibri"/>
                <a:cs typeface="Times New Roman"/>
              </a:rPr>
              <a:t>10. Hot-Spot Endurance Test </a:t>
            </a:r>
            <a:endParaRPr lang="en-GB" sz="3600" dirty="0">
              <a:solidFill>
                <a:schemeClr val="bg2">
                  <a:lumMod val="50000"/>
                </a:schemeClr>
              </a:solidFill>
            </a:endParaRPr>
          </a:p>
        </p:txBody>
      </p:sp>
      <p:sp>
        <p:nvSpPr>
          <p:cNvPr id="3" name="Content Placeholder 2"/>
          <p:cNvSpPr>
            <a:spLocks noGrp="1"/>
          </p:cNvSpPr>
          <p:nvPr>
            <p:ph idx="1"/>
          </p:nvPr>
        </p:nvSpPr>
        <p:spPr>
          <a:xfrm>
            <a:off x="457200" y="1676400"/>
            <a:ext cx="8229600" cy="4800600"/>
          </a:xfrm>
        </p:spPr>
        <p:txBody>
          <a:bodyPr>
            <a:normAutofit/>
          </a:bodyPr>
          <a:lstStyle/>
          <a:p>
            <a:pPr marL="0" marR="0" algn="just">
              <a:lnSpc>
                <a:spcPct val="115000"/>
              </a:lnSpc>
              <a:spcBef>
                <a:spcPts val="0"/>
              </a:spcBef>
              <a:spcAft>
                <a:spcPts val="1000"/>
              </a:spcAft>
              <a:buNone/>
            </a:pPr>
            <a:r>
              <a:rPr lang="en-US" b="1" dirty="0" smtClean="0">
                <a:ea typeface="Calibri"/>
                <a:cs typeface="Times New Roman"/>
              </a:rPr>
              <a:t>Objective:</a:t>
            </a:r>
            <a:r>
              <a:rPr lang="en-US" dirty="0" smtClean="0">
                <a:ea typeface="Calibri"/>
                <a:cs typeface="Times New Roman"/>
              </a:rPr>
              <a:t> </a:t>
            </a:r>
            <a:r>
              <a:rPr lang="en-US" sz="2000" dirty="0" smtClean="0">
                <a:ea typeface="Calibri"/>
                <a:cs typeface="Times New Roman"/>
              </a:rPr>
              <a:t> To determine the ability of the module to withstand hot-spot heating effects, for example solder melting or deterioration of the encapsulation. This defect could be provoked by cracked or mismatched cells, interconnect failures, partial shadowing or soiling.</a:t>
            </a:r>
          </a:p>
          <a:p>
            <a:pPr marL="0" marR="0" algn="just">
              <a:lnSpc>
                <a:spcPct val="115000"/>
              </a:lnSpc>
              <a:spcBef>
                <a:spcPts val="0"/>
              </a:spcBef>
              <a:spcAft>
                <a:spcPts val="1000"/>
              </a:spcAft>
              <a:buNone/>
            </a:pPr>
            <a:endParaRPr lang="en-US" sz="2800" dirty="0" smtClean="0">
              <a:ea typeface="Calibri"/>
              <a:cs typeface="Times New Roman"/>
            </a:endParaRPr>
          </a:p>
          <a:p>
            <a:pPr marL="0" marR="0" algn="just">
              <a:lnSpc>
                <a:spcPct val="115000"/>
              </a:lnSpc>
              <a:spcBef>
                <a:spcPts val="0"/>
              </a:spcBef>
              <a:spcAft>
                <a:spcPts val="1000"/>
              </a:spcAft>
              <a:buNone/>
            </a:pPr>
            <a:r>
              <a:rPr lang="en-US" b="1" dirty="0" smtClean="0">
                <a:ea typeface="Calibri"/>
                <a:cs typeface="Times New Roman"/>
              </a:rPr>
              <a:t>Equipment:</a:t>
            </a:r>
            <a:endParaRPr lang="en-US" dirty="0" smtClean="0">
              <a:ea typeface="Calibri"/>
              <a:cs typeface="Times New Roman"/>
            </a:endParaRPr>
          </a:p>
          <a:p>
            <a:pPr marL="342900" marR="0" lvl="0" indent="-342900" algn="just">
              <a:lnSpc>
                <a:spcPct val="115000"/>
              </a:lnSpc>
              <a:spcBef>
                <a:spcPts val="0"/>
              </a:spcBef>
              <a:spcAft>
                <a:spcPts val="0"/>
              </a:spcAft>
              <a:buClr>
                <a:schemeClr val="bg2">
                  <a:lumMod val="50000"/>
                </a:schemeClr>
              </a:buClr>
              <a:buFont typeface="Wingdings" pitchFamily="2" charset="2"/>
              <a:buChar char="q"/>
            </a:pPr>
            <a:r>
              <a:rPr lang="en-US" sz="2000" dirty="0" smtClean="0">
                <a:ea typeface="Calibri"/>
                <a:cs typeface="Times New Roman"/>
              </a:rPr>
              <a:t>Set of opaque covers for test cell shadowing in 5% increments and sun simulator</a:t>
            </a:r>
          </a:p>
          <a:p>
            <a:pPr marL="342900" marR="0" lvl="0" indent="-342900" algn="just">
              <a:lnSpc>
                <a:spcPct val="115000"/>
              </a:lnSpc>
              <a:spcBef>
                <a:spcPts val="0"/>
              </a:spcBef>
              <a:spcAft>
                <a:spcPts val="1000"/>
              </a:spcAft>
              <a:buClr>
                <a:schemeClr val="bg2">
                  <a:lumMod val="50000"/>
                </a:schemeClr>
              </a:buClr>
              <a:buNone/>
            </a:pPr>
            <a:endParaRPr lang="en-US" sz="2800" dirty="0" smtClean="0">
              <a:ea typeface="Calibri"/>
              <a:cs typeface="Times New Roman"/>
            </a:endParaRPr>
          </a:p>
          <a:p>
            <a:pPr algn="just"/>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04088"/>
          </a:xfrm>
        </p:spPr>
        <p:txBody>
          <a:bodyPr>
            <a:normAutofit/>
          </a:bodyPr>
          <a:lstStyle/>
          <a:p>
            <a:r>
              <a:rPr lang="en-US" sz="3600" b="1" dirty="0" smtClean="0">
                <a:solidFill>
                  <a:schemeClr val="bg2">
                    <a:lumMod val="50000"/>
                  </a:schemeClr>
                </a:solidFill>
                <a:ea typeface="Calibri"/>
                <a:cs typeface="Times New Roman"/>
              </a:rPr>
              <a:t>11. UV Preconditioning Test</a:t>
            </a:r>
            <a:endParaRPr lang="en-GB" sz="3600" dirty="0">
              <a:solidFill>
                <a:schemeClr val="bg2">
                  <a:lumMod val="50000"/>
                </a:schemeClr>
              </a:solidFill>
            </a:endParaRPr>
          </a:p>
        </p:txBody>
      </p:sp>
      <p:sp>
        <p:nvSpPr>
          <p:cNvPr id="3" name="Content Placeholder 2"/>
          <p:cNvSpPr>
            <a:spLocks noGrp="1"/>
          </p:cNvSpPr>
          <p:nvPr>
            <p:ph idx="1"/>
          </p:nvPr>
        </p:nvSpPr>
        <p:spPr>
          <a:xfrm>
            <a:off x="457200" y="1524000"/>
            <a:ext cx="8229600" cy="1600200"/>
          </a:xfrm>
        </p:spPr>
        <p:txBody>
          <a:bodyPr>
            <a:normAutofit/>
          </a:bodyPr>
          <a:lstStyle/>
          <a:p>
            <a:pPr marL="0" marR="0" algn="just">
              <a:lnSpc>
                <a:spcPct val="115000"/>
              </a:lnSpc>
              <a:spcBef>
                <a:spcPts val="0"/>
              </a:spcBef>
              <a:spcAft>
                <a:spcPts val="1000"/>
              </a:spcAft>
              <a:buNone/>
            </a:pPr>
            <a:r>
              <a:rPr lang="en-US" sz="2400" b="1" dirty="0" smtClean="0">
                <a:ea typeface="Calibri"/>
                <a:cs typeface="Times New Roman"/>
              </a:rPr>
              <a:t>Objective:</a:t>
            </a:r>
            <a:r>
              <a:rPr lang="en-US" sz="2400" dirty="0" smtClean="0">
                <a:ea typeface="Calibri"/>
                <a:cs typeface="Times New Roman"/>
              </a:rPr>
              <a:t>  </a:t>
            </a:r>
            <a:r>
              <a:rPr lang="en-US" sz="2000" dirty="0" smtClean="0">
                <a:ea typeface="Calibri"/>
                <a:cs typeface="Times New Roman"/>
              </a:rPr>
              <a:t>To precondition the module with ultra-violet (UV) radiation before the thermal cycle/humidity freeze tests to identify those materials and adhesive bonds that are susceptible to UV degradation.</a:t>
            </a:r>
          </a:p>
        </p:txBody>
      </p:sp>
      <p:sp>
        <p:nvSpPr>
          <p:cNvPr id="4" name="TextBox 3"/>
          <p:cNvSpPr txBox="1"/>
          <p:nvPr/>
        </p:nvSpPr>
        <p:spPr>
          <a:xfrm>
            <a:off x="457200" y="2746979"/>
            <a:ext cx="6096000" cy="3476849"/>
          </a:xfrm>
          <a:prstGeom prst="rect">
            <a:avLst/>
          </a:prstGeom>
          <a:noFill/>
        </p:spPr>
        <p:txBody>
          <a:bodyPr wrap="square" rtlCol="0">
            <a:spAutoFit/>
          </a:bodyPr>
          <a:lstStyle/>
          <a:p>
            <a:pPr>
              <a:lnSpc>
                <a:spcPct val="115000"/>
              </a:lnSpc>
              <a:spcAft>
                <a:spcPts val="1000"/>
              </a:spcAft>
            </a:pPr>
            <a:r>
              <a:rPr lang="en-US" sz="2400" b="1" dirty="0" smtClean="0">
                <a:ea typeface="Calibri"/>
                <a:cs typeface="Times New Roman"/>
              </a:rPr>
              <a:t>Equipment: </a:t>
            </a:r>
            <a:endParaRPr lang="en-US" sz="2400" dirty="0" smtClean="0">
              <a:ea typeface="Calibri"/>
              <a:cs typeface="Times New Roman"/>
            </a:endParaRPr>
          </a:p>
          <a:p>
            <a:pPr marL="342900" marR="0" lvl="0" indent="-342900" algn="just">
              <a:lnSpc>
                <a:spcPct val="115000"/>
              </a:lnSpc>
              <a:spcBef>
                <a:spcPts val="0"/>
              </a:spcBef>
              <a:spcAft>
                <a:spcPts val="0"/>
              </a:spcAft>
              <a:buClr>
                <a:schemeClr val="bg2">
                  <a:lumMod val="50000"/>
                </a:schemeClr>
              </a:buClr>
              <a:buSzPts val="1100"/>
              <a:buFont typeface="Wingdings" pitchFamily="2" charset="2"/>
              <a:buChar char="q"/>
            </a:pPr>
            <a:r>
              <a:rPr lang="en-IN" sz="2000" dirty="0" smtClean="0">
                <a:ea typeface="Calibri"/>
                <a:cs typeface="Times New Roman"/>
              </a:rPr>
              <a:t>UV exposure system to  control the temperature of the module while it is irradiated by UV light (280-385 nm , at 60 </a:t>
            </a:r>
            <a:r>
              <a:rPr lang="en-IN" sz="2000" baseline="30000" dirty="0" smtClean="0">
                <a:ea typeface="Calibri"/>
                <a:cs typeface="Times New Roman"/>
              </a:rPr>
              <a:t>0</a:t>
            </a:r>
            <a:r>
              <a:rPr lang="en-IN" sz="2000" dirty="0" smtClean="0">
                <a:ea typeface="Calibri"/>
                <a:cs typeface="Times New Roman"/>
              </a:rPr>
              <a:t>C </a:t>
            </a:r>
            <a:r>
              <a:rPr lang="en-IN" sz="2000" dirty="0" smtClean="0">
                <a:ea typeface="Calibri"/>
                <a:cs typeface="Calibri"/>
              </a:rPr>
              <a:t>±</a:t>
            </a:r>
            <a:r>
              <a:rPr lang="en-IN" sz="2000" dirty="0" smtClean="0">
                <a:ea typeface="Calibri"/>
                <a:cs typeface="Times New Roman"/>
              </a:rPr>
              <a:t> 5 </a:t>
            </a:r>
            <a:r>
              <a:rPr lang="en-IN" sz="2000" baseline="30000" dirty="0" smtClean="0">
                <a:ea typeface="Calibri"/>
                <a:cs typeface="Times New Roman"/>
              </a:rPr>
              <a:t>0</a:t>
            </a:r>
            <a:r>
              <a:rPr lang="en-IN" sz="2000" dirty="0" smtClean="0">
                <a:ea typeface="Calibri"/>
                <a:cs typeface="Times New Roman"/>
              </a:rPr>
              <a:t>C).</a:t>
            </a:r>
          </a:p>
          <a:p>
            <a:pPr marL="342900" marR="0" lvl="0" indent="-342900" algn="just">
              <a:lnSpc>
                <a:spcPct val="115000"/>
              </a:lnSpc>
              <a:spcBef>
                <a:spcPts val="0"/>
              </a:spcBef>
              <a:spcAft>
                <a:spcPts val="0"/>
              </a:spcAft>
              <a:buClr>
                <a:schemeClr val="bg2">
                  <a:lumMod val="50000"/>
                </a:schemeClr>
              </a:buClr>
              <a:buSzPts val="1100"/>
              <a:buFont typeface="Wingdings" pitchFamily="2" charset="2"/>
              <a:buChar char="q"/>
            </a:pPr>
            <a:r>
              <a:rPr lang="en-IN" sz="2000" dirty="0" smtClean="0">
                <a:ea typeface="Calibri"/>
                <a:cs typeface="Times New Roman"/>
              </a:rPr>
              <a:t>Temperature probes  for measuring and recording the temperature of the module .</a:t>
            </a:r>
            <a:endParaRPr lang="en-US" sz="2000" dirty="0" smtClean="0">
              <a:ea typeface="Calibri"/>
              <a:cs typeface="Times New Roman"/>
            </a:endParaRPr>
          </a:p>
          <a:p>
            <a:pPr marL="342900" marR="0" lvl="0" indent="-342900" algn="just">
              <a:lnSpc>
                <a:spcPct val="115000"/>
              </a:lnSpc>
              <a:spcBef>
                <a:spcPts val="0"/>
              </a:spcBef>
              <a:spcAft>
                <a:spcPts val="0"/>
              </a:spcAft>
              <a:buClr>
                <a:schemeClr val="bg2">
                  <a:lumMod val="50000"/>
                </a:schemeClr>
              </a:buClr>
              <a:buSzPts val="1100"/>
              <a:buFont typeface="Wingdings" pitchFamily="2" charset="2"/>
              <a:buChar char="q"/>
            </a:pPr>
            <a:r>
              <a:rPr lang="en-IN" sz="2000" dirty="0" smtClean="0">
                <a:ea typeface="Calibri"/>
                <a:cs typeface="Times New Roman"/>
              </a:rPr>
              <a:t> UV radiometer for measuring the irradiation of the UV light produced by the UV light source at the test plane of the module. </a:t>
            </a:r>
            <a:endParaRPr lang="en-US" sz="2000" dirty="0" smtClean="0">
              <a:ea typeface="Calibri"/>
              <a:cs typeface="Times New Roman"/>
            </a:endParaRPr>
          </a:p>
        </p:txBody>
      </p:sp>
      <p:pic>
        <p:nvPicPr>
          <p:cNvPr id="5" name="Picture 6" descr="C:\TEMP\123\uv-exp.jpg"/>
          <p:cNvPicPr>
            <a:picLocks noChangeAspect="1" noChangeArrowheads="1"/>
          </p:cNvPicPr>
          <p:nvPr/>
        </p:nvPicPr>
        <p:blipFill>
          <a:blip r:embed="rId2" cstate="print"/>
          <a:srcRect/>
          <a:stretch>
            <a:fillRect/>
          </a:stretch>
        </p:blipFill>
        <p:spPr bwMode="auto">
          <a:xfrm>
            <a:off x="6818788" y="3352800"/>
            <a:ext cx="2020412" cy="29718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04088"/>
          </a:xfrm>
        </p:spPr>
        <p:txBody>
          <a:bodyPr/>
          <a:lstStyle/>
          <a:p>
            <a:r>
              <a:rPr lang="en-US" sz="3600" b="1" dirty="0" smtClean="0">
                <a:solidFill>
                  <a:schemeClr val="bg2">
                    <a:lumMod val="50000"/>
                  </a:schemeClr>
                </a:solidFill>
                <a:ea typeface="Calibri"/>
                <a:cs typeface="Times New Roman"/>
              </a:rPr>
              <a:t>12. Thermal Cycling Test</a:t>
            </a:r>
            <a:endParaRPr lang="en-GB" dirty="0">
              <a:solidFill>
                <a:schemeClr val="bg2">
                  <a:lumMod val="50000"/>
                </a:schemeClr>
              </a:solidFill>
            </a:endParaRPr>
          </a:p>
        </p:txBody>
      </p:sp>
      <p:sp>
        <p:nvSpPr>
          <p:cNvPr id="3" name="Content Placeholder 2"/>
          <p:cNvSpPr>
            <a:spLocks noGrp="1"/>
          </p:cNvSpPr>
          <p:nvPr>
            <p:ph idx="1"/>
          </p:nvPr>
        </p:nvSpPr>
        <p:spPr>
          <a:xfrm>
            <a:off x="457200" y="1752600"/>
            <a:ext cx="5029200" cy="4724400"/>
          </a:xfrm>
        </p:spPr>
        <p:txBody>
          <a:bodyPr>
            <a:normAutofit/>
          </a:bodyPr>
          <a:lstStyle/>
          <a:p>
            <a:pPr marL="0" marR="0" algn="just">
              <a:lnSpc>
                <a:spcPct val="115000"/>
              </a:lnSpc>
              <a:spcBef>
                <a:spcPts val="0"/>
              </a:spcBef>
              <a:spcAft>
                <a:spcPts val="1000"/>
              </a:spcAft>
              <a:buNone/>
            </a:pPr>
            <a:r>
              <a:rPr lang="en-US" sz="2400" b="1" dirty="0" smtClean="0">
                <a:ea typeface="Calibri"/>
                <a:cs typeface="Times New Roman"/>
              </a:rPr>
              <a:t>Objective: </a:t>
            </a:r>
            <a:r>
              <a:rPr lang="en-US" sz="2000" dirty="0" smtClean="0">
                <a:ea typeface="Calibri"/>
                <a:cs typeface="Times New Roman"/>
              </a:rPr>
              <a:t>To determine the ability of the module to withstand thermal mismatch, fatigue and other stresses caused by repeated changes of temperature.</a:t>
            </a:r>
          </a:p>
          <a:p>
            <a:pPr marL="0" marR="0" algn="just">
              <a:lnSpc>
                <a:spcPct val="115000"/>
              </a:lnSpc>
              <a:spcBef>
                <a:spcPts val="0"/>
              </a:spcBef>
              <a:spcAft>
                <a:spcPts val="1000"/>
              </a:spcAft>
              <a:buNone/>
            </a:pPr>
            <a:r>
              <a:rPr lang="en-US" sz="2400" b="1" dirty="0" smtClean="0">
                <a:ea typeface="Calibri"/>
                <a:cs typeface="Times New Roman"/>
              </a:rPr>
              <a:t>Equipment:</a:t>
            </a:r>
            <a:endParaRPr lang="en-US" sz="2400" dirty="0" smtClean="0">
              <a:ea typeface="Calibri"/>
              <a:cs typeface="Times New Roman"/>
            </a:endParaRPr>
          </a:p>
          <a:p>
            <a:pPr marL="342900" marR="0" lvl="0" indent="-342900" algn="just">
              <a:lnSpc>
                <a:spcPct val="115000"/>
              </a:lnSpc>
              <a:spcBef>
                <a:spcPts val="0"/>
              </a:spcBef>
              <a:spcAft>
                <a:spcPts val="0"/>
              </a:spcAft>
              <a:buSzPts val="1100"/>
              <a:buFont typeface="Wingdings" pitchFamily="2" charset="2"/>
              <a:buChar char="q"/>
            </a:pPr>
            <a:r>
              <a:rPr lang="en-IN" sz="2000" dirty="0" smtClean="0">
                <a:ea typeface="Calibri"/>
                <a:cs typeface="Times New Roman"/>
              </a:rPr>
              <a:t>Environmental chambers with automatic temperature control .</a:t>
            </a:r>
            <a:endParaRPr lang="en-US" sz="2000" dirty="0" smtClean="0">
              <a:ea typeface="Calibri"/>
              <a:cs typeface="Times New Roman"/>
            </a:endParaRPr>
          </a:p>
          <a:p>
            <a:pPr marL="342900" marR="0" lvl="0" indent="-342900" algn="just">
              <a:lnSpc>
                <a:spcPct val="115000"/>
              </a:lnSpc>
              <a:spcBef>
                <a:spcPts val="0"/>
              </a:spcBef>
              <a:spcAft>
                <a:spcPts val="1000"/>
              </a:spcAft>
              <a:buSzPts val="1100"/>
              <a:buFont typeface="Wingdings" pitchFamily="2" charset="2"/>
              <a:buChar char="q"/>
            </a:pPr>
            <a:r>
              <a:rPr lang="en-IN" sz="2000" dirty="0" smtClean="0">
                <a:ea typeface="Calibri"/>
                <a:cs typeface="Times New Roman"/>
              </a:rPr>
              <a:t>Power supply  for applying a current equal to the STC peak power current of the module(s) under test and monitoring the flow of current through each module during the test.</a:t>
            </a:r>
            <a:endParaRPr lang="en-US" sz="2000" dirty="0" smtClean="0">
              <a:ea typeface="Calibri"/>
              <a:cs typeface="Times New Roman"/>
            </a:endParaRPr>
          </a:p>
        </p:txBody>
      </p:sp>
      <p:pic>
        <p:nvPicPr>
          <p:cNvPr id="1026" name="Picture 2" descr="C:\Users\sec.sec-PC\Desktop\Images\New Folder\tc1.jpg"/>
          <p:cNvPicPr>
            <a:picLocks noChangeAspect="1" noChangeArrowheads="1"/>
          </p:cNvPicPr>
          <p:nvPr/>
        </p:nvPicPr>
        <p:blipFill>
          <a:blip r:embed="rId2" cstate="print"/>
          <a:srcRect/>
          <a:stretch>
            <a:fillRect/>
          </a:stretch>
        </p:blipFill>
        <p:spPr bwMode="auto">
          <a:xfrm>
            <a:off x="6172199" y="1524000"/>
            <a:ext cx="2302329" cy="2743200"/>
          </a:xfrm>
          <a:prstGeom prst="rect">
            <a:avLst/>
          </a:prstGeom>
          <a:noFill/>
        </p:spPr>
      </p:pic>
      <p:pic>
        <p:nvPicPr>
          <p:cNvPr id="6" name="Picture 5" descr="C:\Documents and Settings\Administrator\Desktop\Photos\SEC Related Photo\DSCI0060.JPG"/>
          <p:cNvPicPr>
            <a:picLocks noChangeAspect="1" noChangeArrowheads="1"/>
          </p:cNvPicPr>
          <p:nvPr/>
        </p:nvPicPr>
        <p:blipFill>
          <a:blip r:embed="rId3" cstate="print"/>
          <a:srcRect/>
          <a:stretch>
            <a:fillRect/>
          </a:stretch>
        </p:blipFill>
        <p:spPr bwMode="auto">
          <a:xfrm>
            <a:off x="5867400" y="4381500"/>
            <a:ext cx="2895600" cy="21717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27888"/>
          </a:xfrm>
        </p:spPr>
        <p:txBody>
          <a:bodyPr/>
          <a:lstStyle/>
          <a:p>
            <a:r>
              <a:rPr lang="en-US" sz="3600" b="1" dirty="0" smtClean="0">
                <a:solidFill>
                  <a:schemeClr val="bg2">
                    <a:lumMod val="50000"/>
                  </a:schemeClr>
                </a:solidFill>
                <a:ea typeface="Calibri"/>
                <a:cs typeface="Times New Roman"/>
              </a:rPr>
              <a:t>13. Humidity Freeze Test</a:t>
            </a:r>
            <a:endParaRPr lang="en-GB" dirty="0">
              <a:solidFill>
                <a:schemeClr val="bg2">
                  <a:lumMod val="50000"/>
                </a:schemeClr>
              </a:solidFill>
            </a:endParaRPr>
          </a:p>
        </p:txBody>
      </p:sp>
      <p:sp>
        <p:nvSpPr>
          <p:cNvPr id="3" name="Content Placeholder 2"/>
          <p:cNvSpPr>
            <a:spLocks noGrp="1"/>
          </p:cNvSpPr>
          <p:nvPr>
            <p:ph idx="1"/>
          </p:nvPr>
        </p:nvSpPr>
        <p:spPr>
          <a:xfrm>
            <a:off x="457200" y="1905000"/>
            <a:ext cx="5638800" cy="4465320"/>
          </a:xfrm>
        </p:spPr>
        <p:txBody>
          <a:bodyPr>
            <a:noAutofit/>
          </a:bodyPr>
          <a:lstStyle/>
          <a:p>
            <a:pPr marL="0" marR="0" algn="just">
              <a:lnSpc>
                <a:spcPct val="115000"/>
              </a:lnSpc>
              <a:spcBef>
                <a:spcPts val="0"/>
              </a:spcBef>
              <a:spcAft>
                <a:spcPts val="1000"/>
              </a:spcAft>
              <a:buNone/>
            </a:pPr>
            <a:r>
              <a:rPr lang="en-US" sz="2400" b="1" dirty="0" smtClean="0">
                <a:ea typeface="Calibri"/>
                <a:cs typeface="Times New Roman"/>
              </a:rPr>
              <a:t>Objective: </a:t>
            </a:r>
            <a:r>
              <a:rPr lang="en-US" sz="2000" dirty="0" smtClean="0">
                <a:ea typeface="Calibri"/>
                <a:cs typeface="Times New Roman"/>
              </a:rPr>
              <a:t>To determine the ability of the module to withstand the effects of high temperature and humidity followed by sub-zero temperatures.</a:t>
            </a:r>
          </a:p>
          <a:p>
            <a:pPr marL="0" marR="0" algn="just">
              <a:lnSpc>
                <a:spcPct val="115000"/>
              </a:lnSpc>
              <a:spcBef>
                <a:spcPts val="0"/>
              </a:spcBef>
              <a:spcAft>
                <a:spcPts val="1000"/>
              </a:spcAft>
              <a:buNone/>
            </a:pPr>
            <a:endParaRPr lang="en-US" sz="2000" dirty="0" smtClean="0">
              <a:ea typeface="Calibri"/>
              <a:cs typeface="Times New Roman"/>
            </a:endParaRPr>
          </a:p>
          <a:p>
            <a:pPr marL="0" marR="0" algn="just">
              <a:lnSpc>
                <a:spcPct val="115000"/>
              </a:lnSpc>
              <a:spcBef>
                <a:spcPts val="0"/>
              </a:spcBef>
              <a:spcAft>
                <a:spcPts val="1000"/>
              </a:spcAft>
              <a:buNone/>
            </a:pPr>
            <a:r>
              <a:rPr lang="en-US" sz="2400" b="1" dirty="0" smtClean="0">
                <a:ea typeface="Calibri"/>
                <a:cs typeface="Times New Roman"/>
              </a:rPr>
              <a:t>Equipment:</a:t>
            </a:r>
            <a:endParaRPr lang="en-US" sz="2400" dirty="0" smtClean="0">
              <a:ea typeface="Calibri"/>
              <a:cs typeface="Times New Roman"/>
            </a:endParaRPr>
          </a:p>
          <a:p>
            <a:pPr marL="342900" marR="0" lvl="0" indent="-342900" algn="just">
              <a:lnSpc>
                <a:spcPct val="115000"/>
              </a:lnSpc>
              <a:spcBef>
                <a:spcPts val="0"/>
              </a:spcBef>
              <a:spcAft>
                <a:spcPts val="0"/>
              </a:spcAft>
              <a:buClr>
                <a:schemeClr val="bg2">
                  <a:lumMod val="50000"/>
                </a:schemeClr>
              </a:buClr>
              <a:buFont typeface="Wingdings" pitchFamily="2" charset="2"/>
              <a:buChar char="q"/>
            </a:pPr>
            <a:r>
              <a:rPr lang="en-IN" sz="2000" dirty="0" smtClean="0">
                <a:ea typeface="Calibri"/>
                <a:cs typeface="Times New Roman"/>
              </a:rPr>
              <a:t>Environmental chambers with automatic temperature control and humidity .</a:t>
            </a:r>
            <a:endParaRPr lang="en-US" sz="2000" dirty="0" smtClean="0">
              <a:ea typeface="Calibri"/>
              <a:cs typeface="Times New Roman"/>
            </a:endParaRPr>
          </a:p>
          <a:p>
            <a:pPr marL="342900" marR="0" lvl="0" indent="-342900" algn="just">
              <a:lnSpc>
                <a:spcPct val="115000"/>
              </a:lnSpc>
              <a:spcBef>
                <a:spcPts val="0"/>
              </a:spcBef>
              <a:spcAft>
                <a:spcPts val="1000"/>
              </a:spcAft>
              <a:buClr>
                <a:schemeClr val="bg2">
                  <a:lumMod val="50000"/>
                </a:schemeClr>
              </a:buClr>
              <a:buFont typeface="Wingdings" pitchFamily="2" charset="2"/>
              <a:buChar char="q"/>
            </a:pPr>
            <a:r>
              <a:rPr lang="en-IN" sz="2000" dirty="0" smtClean="0">
                <a:ea typeface="Calibri"/>
                <a:cs typeface="Times New Roman"/>
              </a:rPr>
              <a:t>Multimeter to monitor the continuity of the internal circuit of each module during test.</a:t>
            </a:r>
            <a:endParaRPr lang="en-US" sz="2000" dirty="0" smtClean="0">
              <a:ea typeface="Calibri"/>
              <a:cs typeface="Times New Roman"/>
            </a:endParaRPr>
          </a:p>
        </p:txBody>
      </p:sp>
      <p:pic>
        <p:nvPicPr>
          <p:cNvPr id="4" name="Picture 3" descr="C:\Documents and Settings\Administrator\Desktop\Photos\SEC Related Photo\DSCI0056.JPG"/>
          <p:cNvPicPr>
            <a:picLocks noChangeAspect="1" noChangeArrowheads="1"/>
          </p:cNvPicPr>
          <p:nvPr/>
        </p:nvPicPr>
        <p:blipFill>
          <a:blip r:embed="rId2" cstate="print">
            <a:lum bright="20000" contrast="5000"/>
          </a:blip>
          <a:srcRect/>
          <a:stretch>
            <a:fillRect/>
          </a:stretch>
        </p:blipFill>
        <p:spPr bwMode="auto">
          <a:xfrm>
            <a:off x="6731000" y="1752600"/>
            <a:ext cx="2032000" cy="1524000"/>
          </a:xfrm>
          <a:prstGeom prst="rect">
            <a:avLst/>
          </a:prstGeom>
          <a:noFill/>
        </p:spPr>
      </p:pic>
      <p:pic>
        <p:nvPicPr>
          <p:cNvPr id="5" name="Picture 4" descr="C:\Documents and Settings\Administrator\Desktop\Photos\SEC Related Photo\DSCI0057.JPG"/>
          <p:cNvPicPr>
            <a:picLocks noChangeAspect="1" noChangeArrowheads="1"/>
          </p:cNvPicPr>
          <p:nvPr/>
        </p:nvPicPr>
        <p:blipFill>
          <a:blip r:embed="rId3" cstate="print">
            <a:lum bright="20000" contrast="5000"/>
          </a:blip>
          <a:srcRect/>
          <a:stretch>
            <a:fillRect/>
          </a:stretch>
        </p:blipFill>
        <p:spPr bwMode="auto">
          <a:xfrm>
            <a:off x="6731000" y="3352800"/>
            <a:ext cx="2032000" cy="1524000"/>
          </a:xfrm>
          <a:prstGeom prst="rect">
            <a:avLst/>
          </a:prstGeom>
          <a:noFill/>
        </p:spPr>
      </p:pic>
      <p:pic>
        <p:nvPicPr>
          <p:cNvPr id="6" name="Picture 5" descr="C:\Documents and Settings\Administrator\Desktop\Photos\SEC Related Photo\DSCI0061.JPG"/>
          <p:cNvPicPr>
            <a:picLocks noChangeAspect="1" noChangeArrowheads="1"/>
          </p:cNvPicPr>
          <p:nvPr/>
        </p:nvPicPr>
        <p:blipFill>
          <a:blip r:embed="rId4" cstate="print">
            <a:lum bright="1000" contrast="2000"/>
          </a:blip>
          <a:srcRect/>
          <a:stretch>
            <a:fillRect/>
          </a:stretch>
        </p:blipFill>
        <p:spPr bwMode="auto">
          <a:xfrm>
            <a:off x="6731000" y="4953000"/>
            <a:ext cx="2032000" cy="1524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04088"/>
          </a:xfrm>
        </p:spPr>
        <p:txBody>
          <a:bodyPr>
            <a:normAutofit/>
          </a:bodyPr>
          <a:lstStyle/>
          <a:p>
            <a:r>
              <a:rPr lang="en-US" sz="3600" b="1" dirty="0" smtClean="0">
                <a:solidFill>
                  <a:schemeClr val="bg2">
                    <a:lumMod val="50000"/>
                  </a:schemeClr>
                </a:solidFill>
                <a:ea typeface="Calibri"/>
                <a:cs typeface="Times New Roman"/>
              </a:rPr>
              <a:t>14. Damp Heat Test </a:t>
            </a:r>
            <a:endParaRPr lang="en-GB" sz="3600" dirty="0">
              <a:solidFill>
                <a:schemeClr val="bg2">
                  <a:lumMod val="50000"/>
                </a:schemeClr>
              </a:solidFill>
            </a:endParaRPr>
          </a:p>
        </p:txBody>
      </p:sp>
      <p:sp>
        <p:nvSpPr>
          <p:cNvPr id="3" name="Content Placeholder 2"/>
          <p:cNvSpPr>
            <a:spLocks noGrp="1"/>
          </p:cNvSpPr>
          <p:nvPr>
            <p:ph idx="1"/>
          </p:nvPr>
        </p:nvSpPr>
        <p:spPr>
          <a:xfrm>
            <a:off x="457200" y="1447800"/>
            <a:ext cx="7772400" cy="2133600"/>
          </a:xfrm>
        </p:spPr>
        <p:txBody>
          <a:bodyPr/>
          <a:lstStyle/>
          <a:p>
            <a:pPr marL="0" marR="0" algn="just">
              <a:lnSpc>
                <a:spcPct val="115000"/>
              </a:lnSpc>
              <a:spcBef>
                <a:spcPts val="0"/>
              </a:spcBef>
              <a:spcAft>
                <a:spcPts val="1000"/>
              </a:spcAft>
              <a:buNone/>
            </a:pPr>
            <a:r>
              <a:rPr lang="en-US" sz="2400" b="1" dirty="0" smtClean="0">
                <a:ea typeface="Calibri"/>
                <a:cs typeface="Times New Roman"/>
              </a:rPr>
              <a:t>Objective: </a:t>
            </a:r>
            <a:r>
              <a:rPr lang="en-US" sz="2000" dirty="0" smtClean="0">
                <a:ea typeface="Calibri"/>
                <a:cs typeface="Times New Roman"/>
              </a:rPr>
              <a:t>To determine the ability of the module to withstand the effects of long term penetration of humidity.</a:t>
            </a:r>
          </a:p>
          <a:p>
            <a:pPr marL="0" marR="0" algn="just">
              <a:lnSpc>
                <a:spcPct val="115000"/>
              </a:lnSpc>
              <a:spcBef>
                <a:spcPts val="0"/>
              </a:spcBef>
              <a:spcAft>
                <a:spcPts val="1000"/>
              </a:spcAft>
              <a:buNone/>
            </a:pPr>
            <a:r>
              <a:rPr lang="en-US" sz="2400" b="1" dirty="0" smtClean="0">
                <a:ea typeface="Calibri"/>
                <a:cs typeface="Times New Roman"/>
              </a:rPr>
              <a:t>Equipment: </a:t>
            </a:r>
            <a:endParaRPr lang="en-US" sz="2400" dirty="0" smtClean="0">
              <a:ea typeface="Calibri"/>
              <a:cs typeface="Times New Roman"/>
            </a:endParaRPr>
          </a:p>
          <a:p>
            <a:pPr marL="342900" marR="0" lvl="0" indent="-342900" algn="just">
              <a:lnSpc>
                <a:spcPct val="115000"/>
              </a:lnSpc>
              <a:spcBef>
                <a:spcPts val="0"/>
              </a:spcBef>
              <a:spcAft>
                <a:spcPts val="1000"/>
              </a:spcAft>
              <a:buClr>
                <a:schemeClr val="bg2">
                  <a:lumMod val="50000"/>
                </a:schemeClr>
              </a:buClr>
              <a:buSzPts val="1100"/>
              <a:buFont typeface="Wingdings" pitchFamily="2" charset="2"/>
              <a:buChar char="q"/>
            </a:pPr>
            <a:r>
              <a:rPr lang="en-IN" sz="2000" dirty="0" smtClean="0">
                <a:ea typeface="Calibri"/>
                <a:cs typeface="Times New Roman"/>
              </a:rPr>
              <a:t>Environmental chamber with humidity and temperature control.</a:t>
            </a:r>
            <a:endParaRPr lang="en-US" sz="2000" dirty="0" smtClean="0">
              <a:ea typeface="Calibri"/>
              <a:cs typeface="Times New Roman"/>
            </a:endParaRPr>
          </a:p>
          <a:p>
            <a:endParaRPr lang="en-GB" dirty="0"/>
          </a:p>
        </p:txBody>
      </p:sp>
      <p:pic>
        <p:nvPicPr>
          <p:cNvPr id="4" name="Picture 4" descr="C:\Documents and Settings\Administrator\Desktop\Photos\SEC Related Photo\DSCI0058.JPG"/>
          <p:cNvPicPr>
            <a:picLocks noChangeAspect="1" noChangeArrowheads="1"/>
          </p:cNvPicPr>
          <p:nvPr/>
        </p:nvPicPr>
        <p:blipFill>
          <a:blip r:embed="rId2" cstate="print">
            <a:lum bright="-1000" contrast="9000"/>
          </a:blip>
          <a:srcRect/>
          <a:stretch>
            <a:fillRect/>
          </a:stretch>
        </p:blipFill>
        <p:spPr bwMode="auto">
          <a:xfrm>
            <a:off x="2514600" y="3581400"/>
            <a:ext cx="3962400" cy="29718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fontScale="90000"/>
          </a:bodyPr>
          <a:lstStyle/>
          <a:p>
            <a:r>
              <a:rPr lang="en-US" sz="4000" dirty="0" smtClean="0"/>
              <a:t>LARGE SIZE ENVIRONMENTAL CHAMBERS </a:t>
            </a:r>
            <a:endParaRPr lang="en-US" sz="4000" dirty="0"/>
          </a:p>
        </p:txBody>
      </p:sp>
      <p:pic>
        <p:nvPicPr>
          <p:cNvPr id="4" name="Picture 2" descr="C:\Users\Dass\Desktop\GOPAL JHA PHOTO\DSC00784.JPG"/>
          <p:cNvPicPr>
            <a:picLocks noGrp="1" noChangeAspect="1" noChangeArrowheads="1"/>
          </p:cNvPicPr>
          <p:nvPr>
            <p:ph idx="1"/>
          </p:nvPr>
        </p:nvPicPr>
        <p:blipFill>
          <a:blip r:embed="rId2" cstate="print"/>
          <a:srcRect/>
          <a:stretch>
            <a:fillRect/>
          </a:stretch>
        </p:blipFill>
        <p:spPr bwMode="auto">
          <a:xfrm>
            <a:off x="1197710" y="1935163"/>
            <a:ext cx="6748580" cy="4389437"/>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27888"/>
          </a:xfrm>
        </p:spPr>
        <p:txBody>
          <a:bodyPr>
            <a:normAutofit/>
          </a:bodyPr>
          <a:lstStyle/>
          <a:p>
            <a:r>
              <a:rPr lang="en-US" sz="3600" b="1" dirty="0" smtClean="0">
                <a:solidFill>
                  <a:schemeClr val="bg2">
                    <a:lumMod val="50000"/>
                  </a:schemeClr>
                </a:solidFill>
                <a:ea typeface="Calibri"/>
                <a:cs typeface="Times New Roman"/>
              </a:rPr>
              <a:t>15. Wet Leakage Current Test</a:t>
            </a:r>
            <a:endParaRPr lang="en-GB" sz="3600" dirty="0">
              <a:solidFill>
                <a:schemeClr val="bg2">
                  <a:lumMod val="50000"/>
                </a:schemeClr>
              </a:solidFill>
            </a:endParaRPr>
          </a:p>
        </p:txBody>
      </p:sp>
      <p:sp>
        <p:nvSpPr>
          <p:cNvPr id="3" name="Content Placeholder 2"/>
          <p:cNvSpPr>
            <a:spLocks noGrp="1"/>
          </p:cNvSpPr>
          <p:nvPr>
            <p:ph idx="1"/>
          </p:nvPr>
        </p:nvSpPr>
        <p:spPr>
          <a:xfrm>
            <a:off x="609600" y="1524000"/>
            <a:ext cx="7620000" cy="5334000"/>
          </a:xfrm>
        </p:spPr>
        <p:txBody>
          <a:bodyPr>
            <a:normAutofit/>
          </a:bodyPr>
          <a:lstStyle/>
          <a:p>
            <a:pPr marL="0" marR="0" algn="just">
              <a:lnSpc>
                <a:spcPct val="115000"/>
              </a:lnSpc>
              <a:spcBef>
                <a:spcPts val="0"/>
              </a:spcBef>
              <a:spcAft>
                <a:spcPts val="1000"/>
              </a:spcAft>
              <a:buNone/>
            </a:pPr>
            <a:r>
              <a:rPr lang="en-US" sz="2400" b="1" dirty="0" smtClean="0">
                <a:ea typeface="Calibri"/>
                <a:cs typeface="Times New Roman"/>
              </a:rPr>
              <a:t>Objective:  </a:t>
            </a:r>
            <a:r>
              <a:rPr lang="en-US" sz="2000" dirty="0" smtClean="0">
                <a:ea typeface="Calibri"/>
                <a:cs typeface="Times New Roman"/>
              </a:rPr>
              <a:t>To evaluate the insulation of the module under wet operating conditions and verify that moisture from rain, fog, dew, or melted snow does not enter the active parts of the module circuitry, where it might cause corrosion, a ground fault or a safety hazard.</a:t>
            </a:r>
            <a:r>
              <a:rPr lang="en-US" sz="2000" dirty="0" smtClean="0">
                <a:solidFill>
                  <a:srgbClr val="31849B"/>
                </a:solidFill>
                <a:ea typeface="Calibri"/>
                <a:cs typeface="Times New Roman"/>
              </a:rPr>
              <a:t> </a:t>
            </a:r>
            <a:endParaRPr lang="en-US" sz="2000" dirty="0" smtClean="0">
              <a:ea typeface="Calibri"/>
              <a:cs typeface="Times New Roman"/>
            </a:endParaRPr>
          </a:p>
          <a:p>
            <a:pPr marL="0" marR="0" algn="just">
              <a:lnSpc>
                <a:spcPct val="115000"/>
              </a:lnSpc>
              <a:spcBef>
                <a:spcPts val="0"/>
              </a:spcBef>
              <a:spcAft>
                <a:spcPts val="1000"/>
              </a:spcAft>
              <a:buNone/>
            </a:pPr>
            <a:endParaRPr lang="en-US" sz="2400" b="1" dirty="0" smtClean="0">
              <a:ea typeface="Calibri"/>
              <a:cs typeface="Times New Roman"/>
            </a:endParaRPr>
          </a:p>
          <a:p>
            <a:pPr marL="0" marR="0" algn="just">
              <a:lnSpc>
                <a:spcPct val="115000"/>
              </a:lnSpc>
              <a:spcBef>
                <a:spcPts val="0"/>
              </a:spcBef>
              <a:spcAft>
                <a:spcPts val="1000"/>
              </a:spcAft>
              <a:buNone/>
            </a:pPr>
            <a:r>
              <a:rPr lang="en-US" sz="2400" b="1" dirty="0" smtClean="0">
                <a:ea typeface="Calibri"/>
                <a:cs typeface="Times New Roman"/>
              </a:rPr>
              <a:t>Equipment: </a:t>
            </a:r>
            <a:endParaRPr lang="en-US" sz="2400" dirty="0" smtClean="0">
              <a:ea typeface="Calibri"/>
              <a:cs typeface="Times New Roman"/>
            </a:endParaRPr>
          </a:p>
          <a:p>
            <a:pPr marL="342900" marR="0" lvl="0" indent="-342900" algn="just">
              <a:lnSpc>
                <a:spcPct val="115000"/>
              </a:lnSpc>
              <a:spcBef>
                <a:spcPts val="0"/>
              </a:spcBef>
              <a:spcAft>
                <a:spcPts val="0"/>
              </a:spcAft>
              <a:buClr>
                <a:schemeClr val="bg2">
                  <a:lumMod val="50000"/>
                </a:schemeClr>
              </a:buClr>
              <a:buSzPts val="1100"/>
              <a:buFont typeface="Wingdings" pitchFamily="2" charset="2"/>
              <a:buChar char="q"/>
            </a:pPr>
            <a:r>
              <a:rPr lang="en-IN" sz="2000" dirty="0" smtClean="0">
                <a:ea typeface="Calibri"/>
                <a:cs typeface="Times New Roman"/>
              </a:rPr>
              <a:t>A water container for wetting the module </a:t>
            </a:r>
            <a:endParaRPr lang="en-US" sz="2000" dirty="0" smtClean="0">
              <a:ea typeface="Calibri"/>
              <a:cs typeface="Times New Roman"/>
            </a:endParaRPr>
          </a:p>
          <a:p>
            <a:pPr marL="342900" marR="0" lvl="0" indent="-342900" algn="just">
              <a:lnSpc>
                <a:spcPct val="115000"/>
              </a:lnSpc>
              <a:spcBef>
                <a:spcPts val="0"/>
              </a:spcBef>
              <a:spcAft>
                <a:spcPts val="0"/>
              </a:spcAft>
              <a:buClr>
                <a:schemeClr val="bg2">
                  <a:lumMod val="50000"/>
                </a:schemeClr>
              </a:buClr>
              <a:buSzPts val="1100"/>
              <a:buFont typeface="Wingdings" pitchFamily="2" charset="2"/>
              <a:buChar char="q"/>
            </a:pPr>
            <a:r>
              <a:rPr lang="en-IN" sz="2000" dirty="0" smtClean="0">
                <a:ea typeface="Calibri"/>
                <a:cs typeface="Times New Roman"/>
              </a:rPr>
              <a:t>Spray equipment for keeping the module wet during test</a:t>
            </a:r>
            <a:endParaRPr lang="en-US" sz="2000" dirty="0" smtClean="0">
              <a:ea typeface="Calibri"/>
              <a:cs typeface="Times New Roman"/>
            </a:endParaRPr>
          </a:p>
          <a:p>
            <a:pPr marL="342900" marR="0" lvl="0" indent="-342900" algn="just">
              <a:lnSpc>
                <a:spcPct val="115000"/>
              </a:lnSpc>
              <a:spcBef>
                <a:spcPts val="0"/>
              </a:spcBef>
              <a:spcAft>
                <a:spcPts val="0"/>
              </a:spcAft>
              <a:buClr>
                <a:schemeClr val="bg2">
                  <a:lumMod val="50000"/>
                </a:schemeClr>
              </a:buClr>
              <a:buSzPts val="1100"/>
              <a:buFont typeface="Wingdings" pitchFamily="2" charset="2"/>
              <a:buChar char="q"/>
            </a:pPr>
            <a:r>
              <a:rPr lang="en-IN" sz="2000" dirty="0" smtClean="0">
                <a:ea typeface="Calibri"/>
                <a:cs typeface="Times New Roman"/>
              </a:rPr>
              <a:t>Insulation tester to measure the  insulation resistance.</a:t>
            </a:r>
            <a:endParaRPr lang="en-US" sz="2000" dirty="0" smtClean="0">
              <a:ea typeface="Calibri"/>
              <a:cs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56488"/>
          </a:xfrm>
        </p:spPr>
        <p:txBody>
          <a:bodyPr>
            <a:noAutofit/>
          </a:bodyPr>
          <a:lstStyle/>
          <a:p>
            <a:r>
              <a:rPr lang="en-US" sz="3600" b="1" dirty="0" smtClean="0">
                <a:solidFill>
                  <a:schemeClr val="bg2">
                    <a:lumMod val="50000"/>
                  </a:schemeClr>
                </a:solidFill>
                <a:ea typeface="Calibri"/>
                <a:cs typeface="Times New Roman"/>
              </a:rPr>
              <a:t>16. Robustness of Terminations Test</a:t>
            </a:r>
            <a:endParaRPr lang="en-GB" sz="3200" dirty="0">
              <a:solidFill>
                <a:schemeClr val="bg2">
                  <a:lumMod val="50000"/>
                </a:schemeClr>
              </a:solidFill>
            </a:endParaRPr>
          </a:p>
        </p:txBody>
      </p:sp>
      <p:sp>
        <p:nvSpPr>
          <p:cNvPr id="3" name="Content Placeholder 2"/>
          <p:cNvSpPr>
            <a:spLocks noGrp="1"/>
          </p:cNvSpPr>
          <p:nvPr>
            <p:ph idx="1"/>
          </p:nvPr>
        </p:nvSpPr>
        <p:spPr/>
        <p:txBody>
          <a:bodyPr>
            <a:normAutofit/>
          </a:bodyPr>
          <a:lstStyle/>
          <a:p>
            <a:pPr marL="0" marR="0" algn="just">
              <a:lnSpc>
                <a:spcPct val="115000"/>
              </a:lnSpc>
              <a:spcBef>
                <a:spcPts val="0"/>
              </a:spcBef>
              <a:spcAft>
                <a:spcPts val="1000"/>
              </a:spcAft>
              <a:buNone/>
            </a:pPr>
            <a:r>
              <a:rPr lang="en-US" sz="2400" b="1" dirty="0" smtClean="0">
                <a:ea typeface="Calibri"/>
                <a:cs typeface="Times New Roman"/>
              </a:rPr>
              <a:t>Objective</a:t>
            </a:r>
            <a:r>
              <a:rPr lang="en-US" sz="2400" dirty="0" smtClean="0">
                <a:ea typeface="Calibri"/>
                <a:cs typeface="Times New Roman"/>
              </a:rPr>
              <a:t>: </a:t>
            </a:r>
            <a:r>
              <a:rPr lang="en-US" sz="2000" dirty="0" smtClean="0">
                <a:ea typeface="Calibri"/>
                <a:cs typeface="Times New Roman"/>
              </a:rPr>
              <a:t>To determine that the terminations and attachment of the terminations to the body of the module will withstand such stresses as are likely to be applied during normal assembly or handling operations. </a:t>
            </a:r>
            <a:endParaRPr lang="en-IN" sz="2000" dirty="0" smtClean="0">
              <a:ea typeface="Calibri"/>
              <a:cs typeface="Times New Roman"/>
            </a:endParaRPr>
          </a:p>
          <a:p>
            <a:pPr marL="342900" marR="0" lvl="0" indent="-342900">
              <a:lnSpc>
                <a:spcPct val="150000"/>
              </a:lnSpc>
              <a:spcBef>
                <a:spcPts val="0"/>
              </a:spcBef>
              <a:spcAft>
                <a:spcPts val="1000"/>
              </a:spcAft>
              <a:buClr>
                <a:schemeClr val="bg2">
                  <a:lumMod val="50000"/>
                </a:schemeClr>
              </a:buClr>
              <a:buSzPts val="1100"/>
              <a:buNone/>
            </a:pPr>
            <a:r>
              <a:rPr lang="en-IN" sz="2400" b="1" dirty="0" smtClean="0">
                <a:cs typeface="Times New Roman"/>
              </a:rPr>
              <a:t>Equipment: </a:t>
            </a:r>
            <a:r>
              <a:rPr lang="en-IN" sz="2000" dirty="0" smtClean="0">
                <a:cs typeface="Times New Roman"/>
              </a:rPr>
              <a:t>A set of weights along with hanging arrangement .</a:t>
            </a:r>
            <a:endParaRPr lang="en-GB"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90600"/>
            <a:ext cx="7848600" cy="7325082"/>
          </a:xfrm>
          <a:prstGeom prst="rect">
            <a:avLst/>
          </a:prstGeom>
        </p:spPr>
        <p:txBody>
          <a:bodyPr wrap="square">
            <a:spAutoFit/>
          </a:bodyPr>
          <a:lstStyle/>
          <a:p>
            <a:r>
              <a:rPr lang="en-US" sz="2000" dirty="0" smtClean="0"/>
              <a:t>The solar photovoltaic power  projects mainly comprises of the PV modules of following technologies</a:t>
            </a:r>
          </a:p>
          <a:p>
            <a:pPr marL="457200" indent="-457200">
              <a:buAutoNum type="alphaLcPeriod"/>
            </a:pPr>
            <a:r>
              <a:rPr lang="en-US" sz="2000" dirty="0" smtClean="0"/>
              <a:t>Crystalline Si</a:t>
            </a:r>
          </a:p>
          <a:p>
            <a:pPr marL="457200" indent="-457200">
              <a:buAutoNum type="alphaLcPeriod"/>
            </a:pPr>
            <a:r>
              <a:rPr lang="en-US" sz="2000" dirty="0" smtClean="0"/>
              <a:t>Thin film Si double or triple tandem</a:t>
            </a:r>
          </a:p>
          <a:p>
            <a:pPr marL="457200" indent="-457200">
              <a:buAutoNum type="alphaLcPeriod"/>
            </a:pPr>
            <a:r>
              <a:rPr lang="en-US" sz="2000" dirty="0" smtClean="0"/>
              <a:t>CuInSe2 </a:t>
            </a:r>
          </a:p>
          <a:p>
            <a:pPr marL="457200" indent="-457200"/>
            <a:endParaRPr lang="en-US" sz="2000" dirty="0" smtClean="0"/>
          </a:p>
          <a:p>
            <a:pPr marL="457200" indent="-457200" algn="just"/>
            <a:r>
              <a:rPr lang="en-US" sz="2000" dirty="0" smtClean="0"/>
              <a:t>      The PV modules are required to withstand all sort of whether </a:t>
            </a:r>
          </a:p>
          <a:p>
            <a:pPr marL="457200" indent="-457200" algn="just"/>
            <a:r>
              <a:rPr lang="en-US" sz="2000" dirty="0" smtClean="0"/>
              <a:t>conditioning throught a period of 20 years without a degradation of </a:t>
            </a:r>
          </a:p>
          <a:p>
            <a:pPr marL="457200" indent="-457200" algn="just"/>
            <a:r>
              <a:rPr lang="en-US" sz="2000" dirty="0" smtClean="0"/>
              <a:t>less than 10 % </a:t>
            </a:r>
          </a:p>
          <a:p>
            <a:endParaRPr lang="en-US" sz="200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56488"/>
          </a:xfrm>
        </p:spPr>
        <p:txBody>
          <a:bodyPr>
            <a:normAutofit/>
          </a:bodyPr>
          <a:lstStyle/>
          <a:p>
            <a:r>
              <a:rPr lang="en-US" sz="3600" b="1" dirty="0" smtClean="0">
                <a:solidFill>
                  <a:schemeClr val="bg2">
                    <a:lumMod val="50000"/>
                  </a:schemeClr>
                </a:solidFill>
                <a:ea typeface="Calibri"/>
                <a:cs typeface="Times New Roman"/>
              </a:rPr>
              <a:t>17)  Mechanical Load Test</a:t>
            </a:r>
            <a:endParaRPr lang="en-GB" sz="3600" dirty="0">
              <a:solidFill>
                <a:schemeClr val="bg2">
                  <a:lumMod val="50000"/>
                </a:schemeClr>
              </a:solidFill>
            </a:endParaRPr>
          </a:p>
        </p:txBody>
      </p:sp>
      <p:sp>
        <p:nvSpPr>
          <p:cNvPr id="3" name="Content Placeholder 2"/>
          <p:cNvSpPr>
            <a:spLocks noGrp="1"/>
          </p:cNvSpPr>
          <p:nvPr>
            <p:ph idx="1"/>
          </p:nvPr>
        </p:nvSpPr>
        <p:spPr>
          <a:xfrm>
            <a:off x="381000" y="1371600"/>
            <a:ext cx="8305800" cy="3581400"/>
          </a:xfrm>
        </p:spPr>
        <p:txBody>
          <a:bodyPr>
            <a:normAutofit/>
          </a:bodyPr>
          <a:lstStyle/>
          <a:p>
            <a:pPr marL="0" marR="0" algn="just">
              <a:lnSpc>
                <a:spcPct val="115000"/>
              </a:lnSpc>
              <a:spcBef>
                <a:spcPts val="0"/>
              </a:spcBef>
              <a:spcAft>
                <a:spcPts val="1000"/>
              </a:spcAft>
              <a:buNone/>
            </a:pPr>
            <a:r>
              <a:rPr lang="en-US" sz="2400" b="1" dirty="0" smtClean="0">
                <a:ea typeface="Calibri"/>
                <a:cs typeface="Times New Roman"/>
              </a:rPr>
              <a:t>Objective: </a:t>
            </a:r>
            <a:r>
              <a:rPr lang="en-US" sz="2000" dirty="0" smtClean="0">
                <a:ea typeface="Calibri"/>
                <a:cs typeface="Times New Roman"/>
              </a:rPr>
              <a:t>The purpose of this test is to determine the ability of the module to withstand wind, snow, static or ice loads.</a:t>
            </a:r>
          </a:p>
          <a:p>
            <a:pPr marL="0" marR="0" algn="just">
              <a:lnSpc>
                <a:spcPct val="115000"/>
              </a:lnSpc>
              <a:spcBef>
                <a:spcPts val="0"/>
              </a:spcBef>
              <a:spcAft>
                <a:spcPts val="1000"/>
              </a:spcAft>
              <a:buNone/>
            </a:pPr>
            <a:r>
              <a:rPr lang="en-US" sz="2400" b="1" dirty="0" smtClean="0">
                <a:ea typeface="Calibri"/>
                <a:cs typeface="Times New Roman"/>
              </a:rPr>
              <a:t>Equipment: </a:t>
            </a:r>
            <a:endParaRPr lang="en-US" sz="2400" dirty="0" smtClean="0">
              <a:ea typeface="Calibri"/>
              <a:cs typeface="Times New Roman"/>
            </a:endParaRPr>
          </a:p>
          <a:p>
            <a:pPr marL="342900" marR="0" lvl="0" indent="-342900" algn="just">
              <a:lnSpc>
                <a:spcPct val="115000"/>
              </a:lnSpc>
              <a:spcBef>
                <a:spcPts val="0"/>
              </a:spcBef>
              <a:spcAft>
                <a:spcPts val="0"/>
              </a:spcAft>
              <a:buClr>
                <a:schemeClr val="bg2">
                  <a:lumMod val="50000"/>
                </a:schemeClr>
              </a:buClr>
              <a:buSzPts val="1100"/>
              <a:buFont typeface="Wingdings" pitchFamily="2" charset="2"/>
              <a:buChar char="q"/>
            </a:pPr>
            <a:r>
              <a:rPr lang="en-IN" sz="2000" dirty="0" smtClean="0">
                <a:ea typeface="Calibri"/>
                <a:cs typeface="Times New Roman"/>
              </a:rPr>
              <a:t>Mechanical load tester which enables the modules to be mounted front-side up or front-side down. The test base shall enable the module to deflect freely during the load application.</a:t>
            </a:r>
            <a:endParaRPr lang="en-US" sz="2000" dirty="0" smtClean="0">
              <a:ea typeface="Calibri"/>
              <a:cs typeface="Times New Roman"/>
            </a:endParaRPr>
          </a:p>
          <a:p>
            <a:pPr marL="342900" marR="0" lvl="0" indent="-342900" algn="just">
              <a:lnSpc>
                <a:spcPct val="115000"/>
              </a:lnSpc>
              <a:spcBef>
                <a:spcPts val="0"/>
              </a:spcBef>
              <a:spcAft>
                <a:spcPts val="0"/>
              </a:spcAft>
              <a:buClr>
                <a:schemeClr val="bg2">
                  <a:lumMod val="50000"/>
                </a:schemeClr>
              </a:buClr>
              <a:buSzPts val="1100"/>
              <a:buFont typeface="Wingdings" pitchFamily="2" charset="2"/>
              <a:buChar char="q"/>
            </a:pPr>
            <a:r>
              <a:rPr lang="en-IN" sz="2000" dirty="0" smtClean="0">
                <a:ea typeface="Calibri"/>
                <a:cs typeface="Times New Roman"/>
              </a:rPr>
              <a:t>Instrumentation to monitor the electrical continuity of the module during the test.</a:t>
            </a:r>
            <a:endParaRPr lang="en-US" sz="2000" dirty="0" smtClean="0">
              <a:ea typeface="Calibri"/>
              <a:cs typeface="Times New Roman"/>
            </a:endParaRPr>
          </a:p>
        </p:txBody>
      </p:sp>
      <p:pic>
        <p:nvPicPr>
          <p:cNvPr id="5" name="Picture 2" descr="C:\Users\Dass\Desktop\GOPAL JHA PHOTO\DSC00789.JPG"/>
          <p:cNvPicPr>
            <a:picLocks noChangeAspect="1" noChangeArrowheads="1"/>
          </p:cNvPicPr>
          <p:nvPr/>
        </p:nvPicPr>
        <p:blipFill>
          <a:blip r:embed="rId2" cstate="print"/>
          <a:srcRect/>
          <a:stretch>
            <a:fillRect/>
          </a:stretch>
        </p:blipFill>
        <p:spPr bwMode="auto">
          <a:xfrm>
            <a:off x="3000364" y="4500570"/>
            <a:ext cx="5643602" cy="200026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5" y="1357298"/>
            <a:ext cx="4786346" cy="4697427"/>
          </a:xfrm>
        </p:spPr>
        <p:txBody>
          <a:bodyPr/>
          <a:lstStyle/>
          <a:p>
            <a:r>
              <a:rPr lang="en-US" dirty="0" smtClean="0"/>
              <a:t>The objective of this test is to ascertain the mechanical integrity of the PV module during hail impact.</a:t>
            </a:r>
          </a:p>
          <a:p>
            <a:pPr>
              <a:buNone/>
            </a:pPr>
            <a:r>
              <a:rPr lang="en-US" dirty="0" smtClean="0"/>
              <a:t>Test conditions:</a:t>
            </a:r>
          </a:p>
          <a:p>
            <a:r>
              <a:rPr lang="en-US" dirty="0" smtClean="0"/>
              <a:t>Circular Ice balls of 25mm </a:t>
            </a:r>
            <a:r>
              <a:rPr lang="en-US" dirty="0" err="1" smtClean="0"/>
              <a:t>dia</a:t>
            </a:r>
            <a:r>
              <a:rPr lang="en-US" dirty="0" smtClean="0"/>
              <a:t> are bombarded with a velocity of 17 m/sec.</a:t>
            </a:r>
            <a:endParaRPr lang="en-US" dirty="0"/>
          </a:p>
        </p:txBody>
      </p:sp>
      <p:sp>
        <p:nvSpPr>
          <p:cNvPr id="3" name="Title 2"/>
          <p:cNvSpPr>
            <a:spLocks noGrp="1"/>
          </p:cNvSpPr>
          <p:nvPr>
            <p:ph type="title"/>
          </p:nvPr>
        </p:nvSpPr>
        <p:spPr>
          <a:xfrm>
            <a:off x="457200" y="338328"/>
            <a:ext cx="8229600" cy="876094"/>
          </a:xfrm>
        </p:spPr>
        <p:txBody>
          <a:bodyPr/>
          <a:lstStyle/>
          <a:p>
            <a:r>
              <a:rPr lang="en-US" dirty="0" smtClean="0"/>
              <a:t>18. Hail Impact test</a:t>
            </a:r>
            <a:endParaRPr lang="en-US" dirty="0"/>
          </a:p>
        </p:txBody>
      </p:sp>
      <p:pic>
        <p:nvPicPr>
          <p:cNvPr id="4" name="Picture 2" descr="C:\Users\Dass\Desktop\GOPAL JHA PHOTO\DSC00787.JPG"/>
          <p:cNvPicPr>
            <a:picLocks noChangeAspect="1" noChangeArrowheads="1"/>
          </p:cNvPicPr>
          <p:nvPr/>
        </p:nvPicPr>
        <p:blipFill>
          <a:blip r:embed="rId2" cstate="print"/>
          <a:srcRect/>
          <a:stretch>
            <a:fillRect/>
          </a:stretch>
        </p:blipFill>
        <p:spPr bwMode="auto">
          <a:xfrm>
            <a:off x="5286380" y="1357298"/>
            <a:ext cx="3643338" cy="450059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dirty="0" smtClean="0"/>
              <a:t>LIGHT SOAKING STATION</a:t>
            </a:r>
            <a:endParaRPr lang="en-US" dirty="0"/>
          </a:p>
        </p:txBody>
      </p:sp>
      <p:pic>
        <p:nvPicPr>
          <p:cNvPr id="4" name="Picture 2" descr="C:\Users\Dass\Desktop\GOPAL JHA PHOTO\DSC00791.JPG"/>
          <p:cNvPicPr>
            <a:picLocks noGrp="1" noChangeAspect="1" noChangeArrowheads="1"/>
          </p:cNvPicPr>
          <p:nvPr>
            <p:ph idx="1"/>
          </p:nvPr>
        </p:nvPicPr>
        <p:blipFill>
          <a:blip r:embed="rId2" cstate="print"/>
          <a:srcRect/>
          <a:stretch>
            <a:fillRect/>
          </a:stretch>
        </p:blipFill>
        <p:spPr bwMode="auto">
          <a:xfrm>
            <a:off x="533400" y="1676401"/>
            <a:ext cx="7772399" cy="46482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ISSUES</a:t>
            </a:r>
            <a:endParaRPr lang="en-US" sz="4000" dirty="0"/>
          </a:p>
        </p:txBody>
      </p:sp>
      <p:sp>
        <p:nvSpPr>
          <p:cNvPr id="3" name="Content Placeholder 2"/>
          <p:cNvSpPr>
            <a:spLocks noGrp="1"/>
          </p:cNvSpPr>
          <p:nvPr>
            <p:ph idx="1"/>
          </p:nvPr>
        </p:nvSpPr>
        <p:spPr/>
        <p:txBody>
          <a:bodyPr/>
          <a:lstStyle/>
          <a:p>
            <a:r>
              <a:rPr lang="en-US" dirty="0" smtClean="0"/>
              <a:t>The modules conforming to IEC 61215 /IEC 61646 are having performance degradation in the power plants.</a:t>
            </a:r>
          </a:p>
          <a:p>
            <a:r>
              <a:rPr lang="en-US" dirty="0" smtClean="0"/>
              <a:t>More  cases on low output of PV plants are due to PID (potential Induced degradation ) reported in recent years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pPr algn="ctr"/>
            <a:r>
              <a:rPr lang="en-US" sz="4000" dirty="0" smtClean="0"/>
              <a:t> PID DEGRADATION</a:t>
            </a:r>
            <a:endParaRPr lang="en-US" sz="4000" dirty="0"/>
          </a:p>
        </p:txBody>
      </p:sp>
      <p:sp>
        <p:nvSpPr>
          <p:cNvPr id="3" name="Content Placeholder 2"/>
          <p:cNvSpPr>
            <a:spLocks noGrp="1"/>
          </p:cNvSpPr>
          <p:nvPr>
            <p:ph idx="1"/>
          </p:nvPr>
        </p:nvSpPr>
        <p:spPr/>
        <p:txBody>
          <a:bodyPr/>
          <a:lstStyle/>
          <a:p>
            <a:pPr algn="just"/>
            <a:r>
              <a:rPr lang="en-US" dirty="0" smtClean="0"/>
              <a:t>In HV PV array the module at the terminal end furthest from the grounded terminal aquires HV throughut the normal operation  and incur leakage current (LC) from cell to frame leakage paths and down to their mechanical support and earth ground.</a:t>
            </a:r>
          </a:p>
          <a:p>
            <a:pPr algn="just"/>
            <a:r>
              <a:rPr lang="en-US" dirty="0" smtClean="0"/>
              <a:t>The HV leakage current that occur continuosly during operation can degrade electrical contacts or PV absorber materialand/or lead to delamination of layers, Typically leading to high series resistance lower performance  and even failure  </a:t>
            </a:r>
          </a:p>
          <a:p>
            <a:pPr algn="just"/>
            <a:endParaRPr lang="en-US" dirty="0" smtClean="0"/>
          </a:p>
          <a:p>
            <a:pPr algn="just"/>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pPr algn="ctr"/>
            <a:r>
              <a:rPr lang="en-US" sz="4000" dirty="0" smtClean="0"/>
              <a:t>PATHWAYS FOR  LC </a:t>
            </a:r>
            <a:endParaRPr lang="en-US" sz="4000" dirty="0"/>
          </a:p>
        </p:txBody>
      </p:sp>
      <p:sp>
        <p:nvSpPr>
          <p:cNvPr id="3" name="Content Placeholder 2"/>
          <p:cNvSpPr>
            <a:spLocks noGrp="1"/>
          </p:cNvSpPr>
          <p:nvPr>
            <p:ph idx="1"/>
          </p:nvPr>
        </p:nvSpPr>
        <p:spPr/>
        <p:txBody>
          <a:bodyPr/>
          <a:lstStyle/>
          <a:p>
            <a:r>
              <a:rPr lang="en-US" dirty="0" smtClean="0"/>
              <a:t>Conductance through the top  glass to frame </a:t>
            </a:r>
          </a:p>
          <a:p>
            <a:r>
              <a:rPr lang="en-US" dirty="0" smtClean="0"/>
              <a:t>Through interfaces or EVA </a:t>
            </a:r>
          </a:p>
          <a:p>
            <a:r>
              <a:rPr lang="en-US" dirty="0" smtClean="0"/>
              <a:t>Through the back sheet or glass </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ctr"/>
            <a:r>
              <a:rPr lang="en-US" sz="4000" dirty="0" smtClean="0"/>
              <a:t>FACTORS INFLUENCING PID</a:t>
            </a:r>
            <a:endParaRPr lang="en-US" sz="4000" dirty="0"/>
          </a:p>
        </p:txBody>
      </p:sp>
      <p:sp>
        <p:nvSpPr>
          <p:cNvPr id="3" name="Content Placeholder 2"/>
          <p:cNvSpPr>
            <a:spLocks noGrp="1"/>
          </p:cNvSpPr>
          <p:nvPr>
            <p:ph idx="1"/>
          </p:nvPr>
        </p:nvSpPr>
        <p:spPr/>
        <p:txBody>
          <a:bodyPr/>
          <a:lstStyle/>
          <a:p>
            <a:pPr>
              <a:buNone/>
            </a:pPr>
            <a:r>
              <a:rPr lang="en-US" dirty="0" smtClean="0"/>
              <a:t>    </a:t>
            </a:r>
          </a:p>
          <a:p>
            <a:pPr>
              <a:buNone/>
            </a:pPr>
            <a:r>
              <a:rPr lang="en-US" dirty="0" smtClean="0"/>
              <a:t>     1. Harsh environment </a:t>
            </a:r>
          </a:p>
          <a:p>
            <a:pPr>
              <a:buNone/>
            </a:pPr>
            <a:r>
              <a:rPr lang="en-US" dirty="0" smtClean="0"/>
              <a:t>    ( hot humid and salty)</a:t>
            </a:r>
          </a:p>
          <a:p>
            <a:pPr>
              <a:buNone/>
            </a:pPr>
            <a:r>
              <a:rPr lang="en-US" dirty="0" smtClean="0"/>
              <a:t>    2. System in Floating mode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381000"/>
          </a:xfrm>
        </p:spPr>
        <p:txBody>
          <a:bodyPr>
            <a:normAutofit fontScale="90000"/>
          </a:bodyPr>
          <a:lstStyle/>
          <a:p>
            <a:pPr algn="just"/>
            <a:r>
              <a:rPr lang="en-US" sz="3200" dirty="0" smtClean="0"/>
              <a:t>      LOSS IN POWER WITH MODULE POSITION</a:t>
            </a:r>
            <a:endParaRPr lang="en-US" sz="3200" dirty="0"/>
          </a:p>
        </p:txBody>
      </p:sp>
      <p:graphicFrame>
        <p:nvGraphicFramePr>
          <p:cNvPr id="5" name="Content Placeholder 4"/>
          <p:cNvGraphicFramePr>
            <a:graphicFrameLocks noGrp="1"/>
          </p:cNvGraphicFramePr>
          <p:nvPr>
            <p:ph idx="1"/>
          </p:nvPr>
        </p:nvGraphicFramePr>
        <p:xfrm>
          <a:off x="457200" y="1219200"/>
          <a:ext cx="8229600" cy="5319872"/>
        </p:xfrm>
        <a:graphic>
          <a:graphicData uri="http://schemas.openxmlformats.org/drawingml/2006/table">
            <a:tbl>
              <a:tblPr firstRow="1" bandRow="1">
                <a:tableStyleId>{5C22544A-7EE6-4342-B048-85BDC9FD1C3A}</a:tableStyleId>
              </a:tblPr>
              <a:tblGrid>
                <a:gridCol w="685800"/>
                <a:gridCol w="914400"/>
                <a:gridCol w="1066800"/>
                <a:gridCol w="990600"/>
                <a:gridCol w="1066800"/>
                <a:gridCol w="1066800"/>
                <a:gridCol w="1143000"/>
                <a:gridCol w="1295400"/>
              </a:tblGrid>
              <a:tr h="868040">
                <a:tc>
                  <a:txBody>
                    <a:bodyPr/>
                    <a:lstStyle/>
                    <a:p>
                      <a:r>
                        <a:rPr lang="en-US" sz="2400" dirty="0" smtClean="0"/>
                        <a:t>S.N.</a:t>
                      </a:r>
                      <a:r>
                        <a:rPr lang="en-US" sz="1800" dirty="0" smtClean="0"/>
                        <a:t> </a:t>
                      </a:r>
                      <a:endParaRPr lang="en-US" sz="1800" dirty="0"/>
                    </a:p>
                  </a:txBody>
                  <a:tcPr/>
                </a:tc>
                <a:tc>
                  <a:txBody>
                    <a:bodyPr/>
                    <a:lstStyle/>
                    <a:p>
                      <a:r>
                        <a:rPr lang="en-US" sz="2400" dirty="0" smtClean="0"/>
                        <a:t>Voc</a:t>
                      </a:r>
                      <a:endParaRPr lang="en-US" sz="2400" dirty="0"/>
                    </a:p>
                  </a:txBody>
                  <a:tcPr/>
                </a:tc>
                <a:tc>
                  <a:txBody>
                    <a:bodyPr/>
                    <a:lstStyle/>
                    <a:p>
                      <a:r>
                        <a:rPr lang="en-US" sz="2400" dirty="0" smtClean="0"/>
                        <a:t>Isc</a:t>
                      </a:r>
                      <a:endParaRPr lang="en-US" sz="2400" dirty="0"/>
                    </a:p>
                  </a:txBody>
                  <a:tcPr/>
                </a:tc>
                <a:tc>
                  <a:txBody>
                    <a:bodyPr/>
                    <a:lstStyle/>
                    <a:p>
                      <a:r>
                        <a:rPr lang="en-US" sz="2400" dirty="0" smtClean="0"/>
                        <a:t>Vmp</a:t>
                      </a:r>
                      <a:endParaRPr lang="en-US" sz="2400" dirty="0"/>
                    </a:p>
                  </a:txBody>
                  <a:tcPr/>
                </a:tc>
                <a:tc>
                  <a:txBody>
                    <a:bodyPr/>
                    <a:lstStyle/>
                    <a:p>
                      <a:r>
                        <a:rPr lang="en-US" sz="2400" dirty="0" smtClean="0"/>
                        <a:t>Imp</a:t>
                      </a:r>
                      <a:endParaRPr lang="en-US" sz="2400" dirty="0"/>
                    </a:p>
                  </a:txBody>
                  <a:tcPr/>
                </a:tc>
                <a:tc>
                  <a:txBody>
                    <a:bodyPr/>
                    <a:lstStyle/>
                    <a:p>
                      <a:r>
                        <a:rPr lang="en-US" sz="2400" dirty="0" smtClean="0"/>
                        <a:t>PMax</a:t>
                      </a:r>
                      <a:endParaRPr lang="en-US" sz="2400" dirty="0"/>
                    </a:p>
                  </a:txBody>
                  <a:tcPr/>
                </a:tc>
                <a:tc>
                  <a:txBody>
                    <a:bodyPr/>
                    <a:lstStyle/>
                    <a:p>
                      <a:r>
                        <a:rPr lang="en-US" sz="2400" dirty="0" smtClean="0"/>
                        <a:t>Rated</a:t>
                      </a:r>
                    </a:p>
                    <a:p>
                      <a:r>
                        <a:rPr lang="en-US" sz="2400" dirty="0" smtClean="0"/>
                        <a:t>Pmax</a:t>
                      </a:r>
                      <a:endParaRPr lang="en-US" sz="2400" dirty="0"/>
                    </a:p>
                  </a:txBody>
                  <a:tcPr/>
                </a:tc>
                <a:tc>
                  <a:txBody>
                    <a:bodyPr/>
                    <a:lstStyle/>
                    <a:p>
                      <a:r>
                        <a:rPr lang="en-US" sz="2400" dirty="0" smtClean="0"/>
                        <a:t>LOSS</a:t>
                      </a:r>
                      <a:endParaRPr lang="en-US" sz="2400" dirty="0"/>
                    </a:p>
                  </a:txBody>
                  <a:tcPr/>
                </a:tc>
              </a:tr>
              <a:tr h="625132">
                <a:tc>
                  <a:txBody>
                    <a:bodyPr/>
                    <a:lstStyle/>
                    <a:p>
                      <a:r>
                        <a:rPr lang="en-US" sz="2000" dirty="0" smtClean="0">
                          <a:latin typeface="Arial Black" pitchFamily="34" charset="0"/>
                        </a:rPr>
                        <a:t>1.</a:t>
                      </a:r>
                      <a:endParaRPr lang="en-US" sz="2000" dirty="0">
                        <a:latin typeface="Arial Black" pitchFamily="34" charset="0"/>
                      </a:endParaRPr>
                    </a:p>
                  </a:txBody>
                  <a:tcPr/>
                </a:tc>
                <a:tc>
                  <a:txBody>
                    <a:bodyPr/>
                    <a:lstStyle/>
                    <a:p>
                      <a:r>
                        <a:rPr lang="en-US" sz="2000" dirty="0" smtClean="0">
                          <a:latin typeface="Arial Black" pitchFamily="34" charset="0"/>
                        </a:rPr>
                        <a:t>61.9 </a:t>
                      </a:r>
                      <a:endParaRPr lang="en-US" sz="2000" dirty="0">
                        <a:latin typeface="Arial Black" pitchFamily="34" charset="0"/>
                      </a:endParaRPr>
                    </a:p>
                  </a:txBody>
                  <a:tcPr/>
                </a:tc>
                <a:tc>
                  <a:txBody>
                    <a:bodyPr/>
                    <a:lstStyle/>
                    <a:p>
                      <a:r>
                        <a:rPr lang="en-US" sz="2000" dirty="0" smtClean="0">
                          <a:latin typeface="Arial Black" pitchFamily="34" charset="0"/>
                        </a:rPr>
                        <a:t>2.989</a:t>
                      </a:r>
                      <a:endParaRPr lang="en-US" sz="2000" dirty="0">
                        <a:latin typeface="Arial Black" pitchFamily="34" charset="0"/>
                      </a:endParaRPr>
                    </a:p>
                  </a:txBody>
                  <a:tcPr/>
                </a:tc>
                <a:tc>
                  <a:txBody>
                    <a:bodyPr/>
                    <a:lstStyle/>
                    <a:p>
                      <a:r>
                        <a:rPr lang="en-US" sz="2000" dirty="0" smtClean="0">
                          <a:latin typeface="Arial Black" pitchFamily="34" charset="0"/>
                        </a:rPr>
                        <a:t>48.8</a:t>
                      </a:r>
                      <a:endParaRPr lang="en-US" sz="2000" dirty="0">
                        <a:latin typeface="Arial Black" pitchFamily="34" charset="0"/>
                      </a:endParaRPr>
                    </a:p>
                  </a:txBody>
                  <a:tcPr/>
                </a:tc>
                <a:tc>
                  <a:txBody>
                    <a:bodyPr/>
                    <a:lstStyle/>
                    <a:p>
                      <a:r>
                        <a:rPr lang="en-US" sz="2000" dirty="0" smtClean="0">
                          <a:latin typeface="Arial Black" pitchFamily="34" charset="0"/>
                        </a:rPr>
                        <a:t>2.496</a:t>
                      </a:r>
                      <a:endParaRPr lang="en-US" sz="2000" dirty="0">
                        <a:latin typeface="Arial Black" pitchFamily="34" charset="0"/>
                      </a:endParaRPr>
                    </a:p>
                  </a:txBody>
                  <a:tcPr/>
                </a:tc>
                <a:tc>
                  <a:txBody>
                    <a:bodyPr/>
                    <a:lstStyle/>
                    <a:p>
                      <a:r>
                        <a:rPr lang="en-US" sz="2000" dirty="0" smtClean="0">
                          <a:latin typeface="Arial Black" pitchFamily="34" charset="0"/>
                        </a:rPr>
                        <a:t>121.8</a:t>
                      </a:r>
                      <a:endParaRPr lang="en-US" sz="2000" dirty="0">
                        <a:latin typeface="Arial Black" pitchFamily="34" charset="0"/>
                      </a:endParaRPr>
                    </a:p>
                  </a:txBody>
                  <a:tcPr/>
                </a:tc>
                <a:tc>
                  <a:txBody>
                    <a:bodyPr/>
                    <a:lstStyle/>
                    <a:p>
                      <a:r>
                        <a:rPr lang="en-US" sz="2000" dirty="0" smtClean="0">
                          <a:latin typeface="Arial Black" pitchFamily="34" charset="0"/>
                        </a:rPr>
                        <a:t>125</a:t>
                      </a:r>
                      <a:endParaRPr lang="en-US" sz="2000" dirty="0">
                        <a:latin typeface="Arial Black" pitchFamily="34" charset="0"/>
                      </a:endParaRPr>
                    </a:p>
                  </a:txBody>
                  <a:tcPr/>
                </a:tc>
                <a:tc>
                  <a:txBody>
                    <a:bodyPr/>
                    <a:lstStyle/>
                    <a:p>
                      <a:r>
                        <a:rPr lang="en-US" sz="2000" dirty="0" smtClean="0">
                          <a:latin typeface="Arial Black" pitchFamily="34" charset="0"/>
                        </a:rPr>
                        <a:t>2.56 %</a:t>
                      </a:r>
                      <a:endParaRPr lang="en-US" sz="2000" dirty="0">
                        <a:latin typeface="Arial Black" pitchFamily="34" charset="0"/>
                      </a:endParaRPr>
                    </a:p>
                  </a:txBody>
                  <a:tcPr/>
                </a:tc>
              </a:tr>
              <a:tr h="625132">
                <a:tc>
                  <a:txBody>
                    <a:bodyPr/>
                    <a:lstStyle/>
                    <a:p>
                      <a:r>
                        <a:rPr lang="en-US" sz="2000" dirty="0" smtClean="0">
                          <a:latin typeface="Arial Black" pitchFamily="34" charset="0"/>
                        </a:rPr>
                        <a:t>2.</a:t>
                      </a:r>
                      <a:endParaRPr lang="en-US" sz="2000" dirty="0">
                        <a:latin typeface="Arial Black" pitchFamily="34" charset="0"/>
                      </a:endParaRPr>
                    </a:p>
                  </a:txBody>
                  <a:tcPr/>
                </a:tc>
                <a:tc>
                  <a:txBody>
                    <a:bodyPr/>
                    <a:lstStyle/>
                    <a:p>
                      <a:r>
                        <a:rPr lang="en-US" sz="2000" dirty="0" smtClean="0">
                          <a:latin typeface="Arial Black" pitchFamily="34" charset="0"/>
                        </a:rPr>
                        <a:t>62.1</a:t>
                      </a:r>
                      <a:endParaRPr lang="en-US" sz="2000" dirty="0">
                        <a:latin typeface="Arial Black" pitchFamily="34" charset="0"/>
                      </a:endParaRPr>
                    </a:p>
                  </a:txBody>
                  <a:tcPr/>
                </a:tc>
                <a:tc>
                  <a:txBody>
                    <a:bodyPr/>
                    <a:lstStyle/>
                    <a:p>
                      <a:r>
                        <a:rPr lang="en-US" sz="2000" dirty="0" smtClean="0">
                          <a:latin typeface="Arial Black" pitchFamily="34" charset="0"/>
                        </a:rPr>
                        <a:t>2.944</a:t>
                      </a:r>
                      <a:endParaRPr lang="en-US" sz="2000" dirty="0">
                        <a:latin typeface="Arial Black" pitchFamily="34" charset="0"/>
                      </a:endParaRPr>
                    </a:p>
                  </a:txBody>
                  <a:tcPr/>
                </a:tc>
                <a:tc>
                  <a:txBody>
                    <a:bodyPr/>
                    <a:lstStyle/>
                    <a:p>
                      <a:r>
                        <a:rPr lang="en-US" sz="2000" dirty="0" smtClean="0">
                          <a:latin typeface="Arial Black" pitchFamily="34" charset="0"/>
                        </a:rPr>
                        <a:t>49.5</a:t>
                      </a:r>
                      <a:endParaRPr lang="en-US" sz="2000" dirty="0">
                        <a:latin typeface="Arial Black" pitchFamily="34" charset="0"/>
                      </a:endParaRPr>
                    </a:p>
                  </a:txBody>
                  <a:tcPr/>
                </a:tc>
                <a:tc>
                  <a:txBody>
                    <a:bodyPr/>
                    <a:lstStyle/>
                    <a:p>
                      <a:r>
                        <a:rPr lang="en-US" sz="2000" dirty="0" smtClean="0">
                          <a:latin typeface="Arial Black" pitchFamily="34" charset="0"/>
                        </a:rPr>
                        <a:t>2.444</a:t>
                      </a:r>
                      <a:endParaRPr lang="en-US" sz="2000" dirty="0">
                        <a:latin typeface="Arial Black" pitchFamily="34" charset="0"/>
                      </a:endParaRPr>
                    </a:p>
                  </a:txBody>
                  <a:tcPr/>
                </a:tc>
                <a:tc>
                  <a:txBody>
                    <a:bodyPr/>
                    <a:lstStyle/>
                    <a:p>
                      <a:r>
                        <a:rPr lang="en-US" sz="2000" dirty="0" smtClean="0">
                          <a:latin typeface="Arial Black" pitchFamily="34" charset="0"/>
                        </a:rPr>
                        <a:t>120.9</a:t>
                      </a:r>
                      <a:endParaRPr lang="en-US" sz="2000" dirty="0">
                        <a:latin typeface="Arial Black" pitchFamily="34" charset="0"/>
                      </a:endParaRPr>
                    </a:p>
                  </a:txBody>
                  <a:tcPr/>
                </a:tc>
                <a:tc>
                  <a:txBody>
                    <a:bodyPr/>
                    <a:lstStyle/>
                    <a:p>
                      <a:r>
                        <a:rPr lang="en-US" sz="2000" dirty="0" smtClean="0">
                          <a:latin typeface="Arial Black" pitchFamily="34" charset="0"/>
                        </a:rPr>
                        <a:t>125</a:t>
                      </a:r>
                      <a:endParaRPr lang="en-US" sz="2000" dirty="0">
                        <a:latin typeface="Arial Black" pitchFamily="34" charset="0"/>
                      </a:endParaRPr>
                    </a:p>
                  </a:txBody>
                  <a:tcPr/>
                </a:tc>
                <a:tc>
                  <a:txBody>
                    <a:bodyPr/>
                    <a:lstStyle/>
                    <a:p>
                      <a:r>
                        <a:rPr lang="en-US" sz="2000" dirty="0" smtClean="0">
                          <a:latin typeface="Arial Black" pitchFamily="34" charset="0"/>
                        </a:rPr>
                        <a:t>3.28 %</a:t>
                      </a:r>
                      <a:endParaRPr lang="en-US" sz="2000" dirty="0">
                        <a:latin typeface="Arial Black" pitchFamily="34" charset="0"/>
                      </a:endParaRPr>
                    </a:p>
                  </a:txBody>
                  <a:tcPr/>
                </a:tc>
              </a:tr>
              <a:tr h="625132">
                <a:tc>
                  <a:txBody>
                    <a:bodyPr/>
                    <a:lstStyle/>
                    <a:p>
                      <a:r>
                        <a:rPr lang="en-US" sz="2000" dirty="0" smtClean="0">
                          <a:latin typeface="Arial Black" pitchFamily="34" charset="0"/>
                        </a:rPr>
                        <a:t>3.</a:t>
                      </a:r>
                      <a:endParaRPr lang="en-US" sz="2000" dirty="0">
                        <a:latin typeface="Arial Black" pitchFamily="34" charset="0"/>
                      </a:endParaRPr>
                    </a:p>
                  </a:txBody>
                  <a:tcPr/>
                </a:tc>
                <a:tc>
                  <a:txBody>
                    <a:bodyPr/>
                    <a:lstStyle/>
                    <a:p>
                      <a:r>
                        <a:rPr lang="en-US" sz="2000" dirty="0" smtClean="0">
                          <a:latin typeface="Arial Black" pitchFamily="34" charset="0"/>
                        </a:rPr>
                        <a:t>63.2</a:t>
                      </a:r>
                      <a:endParaRPr lang="en-US" sz="2000" dirty="0">
                        <a:latin typeface="Arial Black" pitchFamily="34" charset="0"/>
                      </a:endParaRPr>
                    </a:p>
                  </a:txBody>
                  <a:tcPr/>
                </a:tc>
                <a:tc>
                  <a:txBody>
                    <a:bodyPr/>
                    <a:lstStyle/>
                    <a:p>
                      <a:r>
                        <a:rPr lang="en-US" sz="2000" dirty="0" smtClean="0">
                          <a:latin typeface="Arial Black" pitchFamily="34" charset="0"/>
                        </a:rPr>
                        <a:t>2.908</a:t>
                      </a:r>
                      <a:endParaRPr lang="en-US" sz="2000" dirty="0">
                        <a:latin typeface="Arial Black" pitchFamily="34" charset="0"/>
                      </a:endParaRPr>
                    </a:p>
                  </a:txBody>
                  <a:tcPr/>
                </a:tc>
                <a:tc>
                  <a:txBody>
                    <a:bodyPr/>
                    <a:lstStyle/>
                    <a:p>
                      <a:r>
                        <a:rPr lang="en-US" sz="2000" dirty="0" smtClean="0">
                          <a:latin typeface="Arial Black" pitchFamily="34" charset="0"/>
                        </a:rPr>
                        <a:t>49.1</a:t>
                      </a:r>
                      <a:endParaRPr lang="en-US" sz="2000" dirty="0">
                        <a:latin typeface="Arial Black" pitchFamily="34" charset="0"/>
                      </a:endParaRPr>
                    </a:p>
                  </a:txBody>
                  <a:tcPr/>
                </a:tc>
                <a:tc>
                  <a:txBody>
                    <a:bodyPr/>
                    <a:lstStyle/>
                    <a:p>
                      <a:r>
                        <a:rPr lang="en-US" sz="2000" dirty="0" smtClean="0">
                          <a:latin typeface="Arial Black" pitchFamily="34" charset="0"/>
                        </a:rPr>
                        <a:t>2.439</a:t>
                      </a:r>
                      <a:endParaRPr lang="en-US" sz="2000" dirty="0">
                        <a:latin typeface="Arial Black" pitchFamily="34" charset="0"/>
                      </a:endParaRPr>
                    </a:p>
                  </a:txBody>
                  <a:tcPr/>
                </a:tc>
                <a:tc>
                  <a:txBody>
                    <a:bodyPr/>
                    <a:lstStyle/>
                    <a:p>
                      <a:r>
                        <a:rPr lang="en-US" sz="2000" dirty="0" smtClean="0">
                          <a:latin typeface="Arial Black" pitchFamily="34" charset="0"/>
                        </a:rPr>
                        <a:t>119.7</a:t>
                      </a:r>
                      <a:endParaRPr lang="en-US" sz="2000" dirty="0">
                        <a:latin typeface="Arial Black" pitchFamily="34" charset="0"/>
                      </a:endParaRPr>
                    </a:p>
                  </a:txBody>
                  <a:tcPr/>
                </a:tc>
                <a:tc>
                  <a:txBody>
                    <a:bodyPr/>
                    <a:lstStyle/>
                    <a:p>
                      <a:r>
                        <a:rPr lang="en-US" sz="2000" dirty="0" smtClean="0">
                          <a:latin typeface="Arial Black" pitchFamily="34" charset="0"/>
                        </a:rPr>
                        <a:t>125</a:t>
                      </a:r>
                      <a:endParaRPr lang="en-US" sz="2000" dirty="0">
                        <a:latin typeface="Arial Black" pitchFamily="34" charset="0"/>
                      </a:endParaRPr>
                    </a:p>
                  </a:txBody>
                  <a:tcPr/>
                </a:tc>
                <a:tc>
                  <a:txBody>
                    <a:bodyPr/>
                    <a:lstStyle/>
                    <a:p>
                      <a:r>
                        <a:rPr lang="en-US" sz="2000" dirty="0" smtClean="0">
                          <a:latin typeface="Arial Black" pitchFamily="34" charset="0"/>
                        </a:rPr>
                        <a:t>4.24 %</a:t>
                      </a:r>
                      <a:endParaRPr lang="en-US" sz="2000" dirty="0">
                        <a:latin typeface="Arial Black" pitchFamily="34" charset="0"/>
                      </a:endParaRPr>
                    </a:p>
                  </a:txBody>
                  <a:tcPr/>
                </a:tc>
              </a:tr>
              <a:tr h="625132">
                <a:tc>
                  <a:txBody>
                    <a:bodyPr/>
                    <a:lstStyle/>
                    <a:p>
                      <a:r>
                        <a:rPr lang="en-US" sz="2000" dirty="0" smtClean="0">
                          <a:latin typeface="Arial Black" pitchFamily="34" charset="0"/>
                        </a:rPr>
                        <a:t>4.</a:t>
                      </a:r>
                      <a:r>
                        <a:rPr lang="en-US" sz="2000" baseline="0" dirty="0" smtClean="0">
                          <a:latin typeface="Arial Black" pitchFamily="34" charset="0"/>
                        </a:rPr>
                        <a:t> </a:t>
                      </a:r>
                      <a:endParaRPr lang="en-US" sz="2000" dirty="0">
                        <a:latin typeface="Arial Black" pitchFamily="34" charset="0"/>
                      </a:endParaRPr>
                    </a:p>
                  </a:txBody>
                  <a:tcPr/>
                </a:tc>
                <a:tc>
                  <a:txBody>
                    <a:bodyPr/>
                    <a:lstStyle/>
                    <a:p>
                      <a:r>
                        <a:rPr lang="en-US" sz="2000" dirty="0" smtClean="0">
                          <a:latin typeface="Arial Black" pitchFamily="34" charset="0"/>
                        </a:rPr>
                        <a:t>62.3</a:t>
                      </a:r>
                      <a:endParaRPr lang="en-US" sz="2000" dirty="0">
                        <a:latin typeface="Arial Black" pitchFamily="34" charset="0"/>
                      </a:endParaRPr>
                    </a:p>
                  </a:txBody>
                  <a:tcPr/>
                </a:tc>
                <a:tc>
                  <a:txBody>
                    <a:bodyPr/>
                    <a:lstStyle/>
                    <a:p>
                      <a:r>
                        <a:rPr lang="en-US" sz="2000" dirty="0" smtClean="0">
                          <a:latin typeface="Arial Black" pitchFamily="34" charset="0"/>
                        </a:rPr>
                        <a:t>3.004</a:t>
                      </a:r>
                      <a:endParaRPr lang="en-US" sz="2000" dirty="0">
                        <a:latin typeface="Arial Black" pitchFamily="34" charset="0"/>
                      </a:endParaRPr>
                    </a:p>
                  </a:txBody>
                  <a:tcPr/>
                </a:tc>
                <a:tc>
                  <a:txBody>
                    <a:bodyPr/>
                    <a:lstStyle/>
                    <a:p>
                      <a:r>
                        <a:rPr lang="en-US" sz="2000" dirty="0" smtClean="0">
                          <a:latin typeface="Arial Black" pitchFamily="34" charset="0"/>
                        </a:rPr>
                        <a:t>49.2</a:t>
                      </a:r>
                      <a:endParaRPr lang="en-US" sz="2000" dirty="0">
                        <a:latin typeface="Arial Black" pitchFamily="34" charset="0"/>
                      </a:endParaRPr>
                    </a:p>
                  </a:txBody>
                  <a:tcPr/>
                </a:tc>
                <a:tc>
                  <a:txBody>
                    <a:bodyPr/>
                    <a:lstStyle/>
                    <a:p>
                      <a:r>
                        <a:rPr lang="en-US" sz="2000" dirty="0" smtClean="0">
                          <a:latin typeface="Arial Black" pitchFamily="34" charset="0"/>
                        </a:rPr>
                        <a:t>2.513</a:t>
                      </a:r>
                      <a:endParaRPr lang="en-US" sz="2000" dirty="0">
                        <a:latin typeface="Arial Black" pitchFamily="34" charset="0"/>
                      </a:endParaRPr>
                    </a:p>
                  </a:txBody>
                  <a:tcPr/>
                </a:tc>
                <a:tc>
                  <a:txBody>
                    <a:bodyPr/>
                    <a:lstStyle/>
                    <a:p>
                      <a:r>
                        <a:rPr lang="en-US" sz="2000" dirty="0" smtClean="0">
                          <a:latin typeface="Arial Black" pitchFamily="34" charset="0"/>
                        </a:rPr>
                        <a:t>123.6 </a:t>
                      </a:r>
                      <a:endParaRPr lang="en-US" sz="2000" dirty="0">
                        <a:latin typeface="Arial Black" pitchFamily="34" charset="0"/>
                      </a:endParaRPr>
                    </a:p>
                  </a:txBody>
                  <a:tcPr/>
                </a:tc>
                <a:tc>
                  <a:txBody>
                    <a:bodyPr/>
                    <a:lstStyle/>
                    <a:p>
                      <a:r>
                        <a:rPr lang="en-US" sz="2000" dirty="0" smtClean="0">
                          <a:latin typeface="Arial Black" pitchFamily="34" charset="0"/>
                        </a:rPr>
                        <a:t>130</a:t>
                      </a:r>
                      <a:endParaRPr lang="en-US" sz="2000" dirty="0">
                        <a:latin typeface="Arial Black" pitchFamily="34" charset="0"/>
                      </a:endParaRPr>
                    </a:p>
                  </a:txBody>
                  <a:tcPr/>
                </a:tc>
                <a:tc>
                  <a:txBody>
                    <a:bodyPr/>
                    <a:lstStyle/>
                    <a:p>
                      <a:r>
                        <a:rPr lang="en-US" sz="2000" dirty="0" smtClean="0">
                          <a:latin typeface="Arial Black" pitchFamily="34" charset="0"/>
                        </a:rPr>
                        <a:t>4.92%</a:t>
                      </a:r>
                      <a:endParaRPr lang="en-US" sz="2000" dirty="0">
                        <a:latin typeface="Arial Black" pitchFamily="34" charset="0"/>
                      </a:endParaRPr>
                    </a:p>
                  </a:txBody>
                  <a:tcPr/>
                </a:tc>
              </a:tr>
              <a:tr h="625132">
                <a:tc>
                  <a:txBody>
                    <a:bodyPr/>
                    <a:lstStyle/>
                    <a:p>
                      <a:r>
                        <a:rPr lang="en-US" sz="2000" dirty="0" smtClean="0">
                          <a:latin typeface="Arial Black" pitchFamily="34" charset="0"/>
                        </a:rPr>
                        <a:t>5.</a:t>
                      </a:r>
                      <a:endParaRPr lang="en-US" sz="2000" dirty="0">
                        <a:latin typeface="Arial Black" pitchFamily="34" charset="0"/>
                      </a:endParaRPr>
                    </a:p>
                  </a:txBody>
                  <a:tcPr/>
                </a:tc>
                <a:tc>
                  <a:txBody>
                    <a:bodyPr/>
                    <a:lstStyle/>
                    <a:p>
                      <a:r>
                        <a:rPr lang="en-US" sz="2000" dirty="0" smtClean="0">
                          <a:latin typeface="Arial Black" pitchFamily="34" charset="0"/>
                        </a:rPr>
                        <a:t>61.9</a:t>
                      </a:r>
                      <a:endParaRPr lang="en-US" sz="2000" dirty="0">
                        <a:latin typeface="Arial Black" pitchFamily="34" charset="0"/>
                      </a:endParaRPr>
                    </a:p>
                  </a:txBody>
                  <a:tcPr/>
                </a:tc>
                <a:tc>
                  <a:txBody>
                    <a:bodyPr/>
                    <a:lstStyle/>
                    <a:p>
                      <a:r>
                        <a:rPr lang="en-US" sz="2000" dirty="0" smtClean="0">
                          <a:latin typeface="Arial Black" pitchFamily="34" charset="0"/>
                        </a:rPr>
                        <a:t>3.054</a:t>
                      </a:r>
                      <a:endParaRPr lang="en-US" sz="2000" dirty="0">
                        <a:latin typeface="Arial Black" pitchFamily="34" charset="0"/>
                      </a:endParaRPr>
                    </a:p>
                  </a:txBody>
                  <a:tcPr/>
                </a:tc>
                <a:tc>
                  <a:txBody>
                    <a:bodyPr/>
                    <a:lstStyle/>
                    <a:p>
                      <a:r>
                        <a:rPr lang="en-US" sz="2000" dirty="0" smtClean="0">
                          <a:latin typeface="Arial Black" pitchFamily="34" charset="0"/>
                        </a:rPr>
                        <a:t>48.0</a:t>
                      </a:r>
                      <a:endParaRPr lang="en-US" sz="2000" dirty="0">
                        <a:latin typeface="Arial Black" pitchFamily="34" charset="0"/>
                      </a:endParaRPr>
                    </a:p>
                  </a:txBody>
                  <a:tcPr/>
                </a:tc>
                <a:tc>
                  <a:txBody>
                    <a:bodyPr/>
                    <a:lstStyle/>
                    <a:p>
                      <a:r>
                        <a:rPr lang="en-US" sz="2000" dirty="0" smtClean="0">
                          <a:latin typeface="Arial Black" pitchFamily="34" charset="0"/>
                        </a:rPr>
                        <a:t>2.559</a:t>
                      </a:r>
                      <a:endParaRPr lang="en-US" sz="2000" dirty="0">
                        <a:latin typeface="Arial Black" pitchFamily="34" charset="0"/>
                      </a:endParaRPr>
                    </a:p>
                  </a:txBody>
                  <a:tcPr/>
                </a:tc>
                <a:tc>
                  <a:txBody>
                    <a:bodyPr/>
                    <a:lstStyle/>
                    <a:p>
                      <a:r>
                        <a:rPr lang="en-US" sz="2000" dirty="0" smtClean="0">
                          <a:latin typeface="Arial Black" pitchFamily="34" charset="0"/>
                        </a:rPr>
                        <a:t>122.9</a:t>
                      </a:r>
                      <a:endParaRPr lang="en-US" sz="2000" dirty="0">
                        <a:latin typeface="Arial Black" pitchFamily="34" charset="0"/>
                      </a:endParaRPr>
                    </a:p>
                  </a:txBody>
                  <a:tcPr/>
                </a:tc>
                <a:tc>
                  <a:txBody>
                    <a:bodyPr/>
                    <a:lstStyle/>
                    <a:p>
                      <a:r>
                        <a:rPr lang="en-US" sz="2000" dirty="0" smtClean="0">
                          <a:latin typeface="Arial Black" pitchFamily="34" charset="0"/>
                        </a:rPr>
                        <a:t>130</a:t>
                      </a:r>
                      <a:endParaRPr lang="en-US" sz="2000" dirty="0">
                        <a:latin typeface="Arial Black" pitchFamily="34" charset="0"/>
                      </a:endParaRPr>
                    </a:p>
                  </a:txBody>
                  <a:tcPr/>
                </a:tc>
                <a:tc>
                  <a:txBody>
                    <a:bodyPr/>
                    <a:lstStyle/>
                    <a:p>
                      <a:r>
                        <a:rPr lang="en-US" sz="2000" dirty="0" smtClean="0">
                          <a:latin typeface="Arial Black" pitchFamily="34" charset="0"/>
                        </a:rPr>
                        <a:t>5.46 %</a:t>
                      </a:r>
                      <a:endParaRPr lang="en-US" sz="2000" dirty="0">
                        <a:latin typeface="Arial Black" pitchFamily="34" charset="0"/>
                      </a:endParaRPr>
                    </a:p>
                  </a:txBody>
                  <a:tcPr/>
                </a:tc>
              </a:tr>
              <a:tr h="625132">
                <a:tc>
                  <a:txBody>
                    <a:bodyPr/>
                    <a:lstStyle/>
                    <a:p>
                      <a:r>
                        <a:rPr lang="en-US" sz="2000" dirty="0" smtClean="0">
                          <a:latin typeface="Arial Black" pitchFamily="34" charset="0"/>
                        </a:rPr>
                        <a:t>6.</a:t>
                      </a:r>
                      <a:endParaRPr lang="en-US" sz="2000" dirty="0">
                        <a:latin typeface="Arial Black" pitchFamily="34" charset="0"/>
                      </a:endParaRPr>
                    </a:p>
                  </a:txBody>
                  <a:tcPr/>
                </a:tc>
                <a:tc>
                  <a:txBody>
                    <a:bodyPr/>
                    <a:lstStyle/>
                    <a:p>
                      <a:r>
                        <a:rPr lang="en-US" sz="2000" dirty="0" smtClean="0">
                          <a:latin typeface="Arial Black" pitchFamily="34" charset="0"/>
                        </a:rPr>
                        <a:t>62.2</a:t>
                      </a:r>
                      <a:endParaRPr lang="en-US" sz="2000" dirty="0">
                        <a:latin typeface="Arial Black" pitchFamily="34" charset="0"/>
                      </a:endParaRPr>
                    </a:p>
                  </a:txBody>
                  <a:tcPr/>
                </a:tc>
                <a:tc>
                  <a:txBody>
                    <a:bodyPr/>
                    <a:lstStyle/>
                    <a:p>
                      <a:r>
                        <a:rPr lang="en-US" sz="2000" dirty="0" smtClean="0">
                          <a:latin typeface="Arial Black" pitchFamily="34" charset="0"/>
                        </a:rPr>
                        <a:t>3.019</a:t>
                      </a:r>
                      <a:endParaRPr lang="en-US" sz="2000" dirty="0">
                        <a:latin typeface="Arial Black" pitchFamily="34" charset="0"/>
                      </a:endParaRPr>
                    </a:p>
                  </a:txBody>
                  <a:tcPr/>
                </a:tc>
                <a:tc>
                  <a:txBody>
                    <a:bodyPr/>
                    <a:lstStyle/>
                    <a:p>
                      <a:r>
                        <a:rPr lang="en-US" sz="2000" dirty="0" smtClean="0">
                          <a:latin typeface="Arial Black" pitchFamily="34" charset="0"/>
                        </a:rPr>
                        <a:t>49.0</a:t>
                      </a:r>
                      <a:endParaRPr lang="en-US" sz="2000" dirty="0">
                        <a:latin typeface="Arial Black" pitchFamily="34" charset="0"/>
                      </a:endParaRPr>
                    </a:p>
                  </a:txBody>
                  <a:tcPr/>
                </a:tc>
                <a:tc>
                  <a:txBody>
                    <a:bodyPr/>
                    <a:lstStyle/>
                    <a:p>
                      <a:r>
                        <a:rPr lang="en-US" sz="2000" dirty="0" smtClean="0">
                          <a:latin typeface="Arial Black" pitchFamily="34" charset="0"/>
                        </a:rPr>
                        <a:t>2.481</a:t>
                      </a:r>
                      <a:endParaRPr lang="en-US" sz="2000" dirty="0">
                        <a:latin typeface="Arial Black" pitchFamily="34" charset="0"/>
                      </a:endParaRPr>
                    </a:p>
                  </a:txBody>
                  <a:tcPr/>
                </a:tc>
                <a:tc>
                  <a:txBody>
                    <a:bodyPr/>
                    <a:lstStyle/>
                    <a:p>
                      <a:r>
                        <a:rPr lang="en-US" sz="2000" dirty="0" smtClean="0">
                          <a:latin typeface="Arial Black" pitchFamily="34" charset="0"/>
                        </a:rPr>
                        <a:t>121.5</a:t>
                      </a:r>
                      <a:endParaRPr lang="en-US" sz="2000" dirty="0">
                        <a:latin typeface="Arial Black"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Black" pitchFamily="34" charset="0"/>
                        </a:rPr>
                        <a:t>130</a:t>
                      </a:r>
                    </a:p>
                    <a:p>
                      <a:endParaRPr lang="en-US" sz="2000" dirty="0">
                        <a:latin typeface="Arial Black" pitchFamily="34" charset="0"/>
                      </a:endParaRPr>
                    </a:p>
                  </a:txBody>
                  <a:tcPr/>
                </a:tc>
                <a:tc>
                  <a:txBody>
                    <a:bodyPr/>
                    <a:lstStyle/>
                    <a:p>
                      <a:r>
                        <a:rPr lang="en-US" sz="2000" dirty="0" smtClean="0">
                          <a:latin typeface="Arial Black" pitchFamily="34" charset="0"/>
                        </a:rPr>
                        <a:t>6.53%</a:t>
                      </a:r>
                      <a:endParaRPr lang="en-US" sz="2000" dirty="0">
                        <a:latin typeface="Arial Black" pitchFamily="34" charset="0"/>
                      </a:endParaRPr>
                    </a:p>
                  </a:txBody>
                  <a:tcPr/>
                </a:tc>
              </a:tr>
              <a:tr h="625132">
                <a:tc>
                  <a:txBody>
                    <a:bodyPr/>
                    <a:lstStyle/>
                    <a:p>
                      <a:r>
                        <a:rPr lang="en-US" sz="2000" dirty="0" smtClean="0">
                          <a:latin typeface="Arial Black" pitchFamily="34" charset="0"/>
                        </a:rPr>
                        <a:t>7.</a:t>
                      </a:r>
                      <a:endParaRPr lang="en-US" sz="2000" dirty="0">
                        <a:latin typeface="Arial Black" pitchFamily="34" charset="0"/>
                      </a:endParaRPr>
                    </a:p>
                  </a:txBody>
                  <a:tcPr/>
                </a:tc>
                <a:tc>
                  <a:txBody>
                    <a:bodyPr/>
                    <a:lstStyle/>
                    <a:p>
                      <a:r>
                        <a:rPr lang="en-US" sz="2000" dirty="0" smtClean="0">
                          <a:latin typeface="Arial Black" pitchFamily="34" charset="0"/>
                        </a:rPr>
                        <a:t>62.0</a:t>
                      </a:r>
                      <a:endParaRPr lang="en-US" sz="2000" dirty="0">
                        <a:latin typeface="Arial Black" pitchFamily="34" charset="0"/>
                      </a:endParaRPr>
                    </a:p>
                  </a:txBody>
                  <a:tcPr/>
                </a:tc>
                <a:tc>
                  <a:txBody>
                    <a:bodyPr/>
                    <a:lstStyle/>
                    <a:p>
                      <a:r>
                        <a:rPr lang="en-US" sz="2000" dirty="0" smtClean="0">
                          <a:latin typeface="Arial Black" pitchFamily="34" charset="0"/>
                        </a:rPr>
                        <a:t>3.064</a:t>
                      </a:r>
                      <a:endParaRPr lang="en-US" sz="2000" dirty="0">
                        <a:latin typeface="Arial Black" pitchFamily="34" charset="0"/>
                      </a:endParaRPr>
                    </a:p>
                  </a:txBody>
                  <a:tcPr/>
                </a:tc>
                <a:tc>
                  <a:txBody>
                    <a:bodyPr/>
                    <a:lstStyle/>
                    <a:p>
                      <a:r>
                        <a:rPr lang="en-US" sz="2000" dirty="0" smtClean="0">
                          <a:latin typeface="Arial Black" pitchFamily="34" charset="0"/>
                        </a:rPr>
                        <a:t>48.2</a:t>
                      </a:r>
                      <a:endParaRPr lang="en-US" sz="2000" dirty="0">
                        <a:latin typeface="Arial Black" pitchFamily="34" charset="0"/>
                      </a:endParaRPr>
                    </a:p>
                  </a:txBody>
                  <a:tcPr/>
                </a:tc>
                <a:tc>
                  <a:txBody>
                    <a:bodyPr/>
                    <a:lstStyle/>
                    <a:p>
                      <a:r>
                        <a:rPr lang="en-US" sz="2000" dirty="0" smtClean="0">
                          <a:latin typeface="Arial Black" pitchFamily="34" charset="0"/>
                        </a:rPr>
                        <a:t>2.514 </a:t>
                      </a:r>
                      <a:endParaRPr lang="en-US" sz="2000" dirty="0">
                        <a:latin typeface="Arial Black" pitchFamily="34" charset="0"/>
                      </a:endParaRPr>
                    </a:p>
                  </a:txBody>
                  <a:tcPr/>
                </a:tc>
                <a:tc>
                  <a:txBody>
                    <a:bodyPr/>
                    <a:lstStyle/>
                    <a:p>
                      <a:r>
                        <a:rPr lang="en-US" sz="2000" dirty="0" smtClean="0">
                          <a:latin typeface="Arial Black" pitchFamily="34" charset="0"/>
                        </a:rPr>
                        <a:t>121.2</a:t>
                      </a:r>
                      <a:endParaRPr lang="en-US" sz="2000" dirty="0">
                        <a:latin typeface="Arial Black" pitchFamily="34" charset="0"/>
                      </a:endParaRPr>
                    </a:p>
                  </a:txBody>
                  <a:tcPr/>
                </a:tc>
                <a:tc>
                  <a:txBody>
                    <a:bodyPr/>
                    <a:lstStyle/>
                    <a:p>
                      <a:r>
                        <a:rPr lang="en-US" sz="2000" dirty="0" smtClean="0">
                          <a:latin typeface="Arial Black" pitchFamily="34" charset="0"/>
                        </a:rPr>
                        <a:t>130</a:t>
                      </a:r>
                      <a:endParaRPr lang="en-US" sz="2000" dirty="0">
                        <a:latin typeface="Arial Black" pitchFamily="34" charset="0"/>
                      </a:endParaRPr>
                    </a:p>
                  </a:txBody>
                  <a:tcPr/>
                </a:tc>
                <a:tc>
                  <a:txBody>
                    <a:bodyPr/>
                    <a:lstStyle/>
                    <a:p>
                      <a:r>
                        <a:rPr lang="en-US" sz="2000" dirty="0" smtClean="0">
                          <a:latin typeface="Arial Black" pitchFamily="34" charset="0"/>
                        </a:rPr>
                        <a:t>6.77 %</a:t>
                      </a:r>
                      <a:endParaRPr lang="en-US" sz="2000" dirty="0">
                        <a:latin typeface="Arial Black" pitchFamily="34" charset="0"/>
                      </a:endParaRPr>
                    </a:p>
                  </a:txBody>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228600" y="1752600"/>
            <a:ext cx="8915400" cy="51054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304800" y="1935163"/>
            <a:ext cx="8534400" cy="4922837"/>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algn="just"/>
            <a:r>
              <a:rPr lang="en-US" dirty="0" smtClean="0"/>
              <a:t>In order to access the reliable operation of the PV modules in the field the comprehensive test faclities have been upgraded at SEC for crystalline as well as thin film modules. The upgraded facility at SEC is capable of conducting the full range of qualification testing as per the International standards for PV modules of size upto 200cm x 200cm.</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828800"/>
            <a:ext cx="7408333" cy="4297363"/>
          </a:xfrm>
        </p:spPr>
        <p:txBody>
          <a:bodyPr>
            <a:normAutofit fontScale="77500" lnSpcReduction="20000"/>
          </a:bodyPr>
          <a:lstStyle/>
          <a:p>
            <a:pPr algn="just">
              <a:lnSpc>
                <a:spcPct val="120000"/>
              </a:lnSpc>
              <a:buFont typeface="Wingdings" pitchFamily="2" charset="2"/>
              <a:buChar char="Ø"/>
            </a:pPr>
            <a:r>
              <a:rPr lang="en-US" b="1" i="1" dirty="0" smtClean="0">
                <a:solidFill>
                  <a:srgbClr val="0070C0"/>
                </a:solidFill>
              </a:rPr>
              <a:t>Stability </a:t>
            </a:r>
            <a:r>
              <a:rPr lang="en-US" b="1" dirty="0">
                <a:solidFill>
                  <a:srgbClr val="0070C0"/>
                </a:solidFill>
              </a:rPr>
              <a:t>and </a:t>
            </a:r>
            <a:r>
              <a:rPr lang="en-US" b="1" i="1" dirty="0">
                <a:solidFill>
                  <a:srgbClr val="0070C0"/>
                </a:solidFill>
              </a:rPr>
              <a:t>Performance</a:t>
            </a:r>
            <a:r>
              <a:rPr lang="en-US" b="1" dirty="0">
                <a:solidFill>
                  <a:srgbClr val="0070C0"/>
                </a:solidFill>
              </a:rPr>
              <a:t> of </a:t>
            </a:r>
            <a:r>
              <a:rPr lang="en-US" b="1" dirty="0" smtClean="0">
                <a:solidFill>
                  <a:srgbClr val="0070C0"/>
                </a:solidFill>
              </a:rPr>
              <a:t>Photovoltaics (STAPP) project: </a:t>
            </a:r>
            <a:r>
              <a:rPr lang="en-US" dirty="0" smtClean="0">
                <a:solidFill>
                  <a:srgbClr val="0070C0"/>
                </a:solidFill>
              </a:rPr>
              <a:t>It is the Indo-UK project for Understanding </a:t>
            </a:r>
            <a:r>
              <a:rPr lang="en-US" dirty="0">
                <a:solidFill>
                  <a:srgbClr val="0070C0"/>
                </a:solidFill>
              </a:rPr>
              <a:t>the stability and long-term performance of PV module and systems</a:t>
            </a:r>
          </a:p>
          <a:p>
            <a:pPr algn="just">
              <a:lnSpc>
                <a:spcPct val="120000"/>
              </a:lnSpc>
              <a:buFont typeface="Wingdings" pitchFamily="2" charset="2"/>
              <a:buChar char="Ø"/>
            </a:pPr>
            <a:r>
              <a:rPr lang="en-US" b="1" dirty="0" smtClean="0">
                <a:solidFill>
                  <a:srgbClr val="0070C0"/>
                </a:solidFill>
              </a:rPr>
              <a:t>Project for Solar </a:t>
            </a:r>
            <a:r>
              <a:rPr lang="en-US" b="1" dirty="0">
                <a:solidFill>
                  <a:srgbClr val="0070C0"/>
                </a:solidFill>
              </a:rPr>
              <a:t>Energy Research Institute for India and the United States </a:t>
            </a:r>
            <a:r>
              <a:rPr lang="en-US" b="1" dirty="0" smtClean="0">
                <a:solidFill>
                  <a:srgbClr val="0070C0"/>
                </a:solidFill>
              </a:rPr>
              <a:t>(SERIIUSS): </a:t>
            </a:r>
            <a:r>
              <a:rPr lang="en-US" dirty="0" smtClean="0">
                <a:solidFill>
                  <a:srgbClr val="0070C0"/>
                </a:solidFill>
              </a:rPr>
              <a:t>It is the Indo-US </a:t>
            </a:r>
            <a:r>
              <a:rPr lang="en-US" dirty="0">
                <a:solidFill>
                  <a:srgbClr val="0070C0"/>
                </a:solidFill>
              </a:rPr>
              <a:t>project </a:t>
            </a:r>
            <a:r>
              <a:rPr lang="en-US" dirty="0" smtClean="0">
                <a:solidFill>
                  <a:srgbClr val="0070C0"/>
                </a:solidFill>
              </a:rPr>
              <a:t>for the </a:t>
            </a:r>
            <a:r>
              <a:rPr lang="en-US" dirty="0">
                <a:solidFill>
                  <a:srgbClr val="0070C0"/>
                </a:solidFill>
              </a:rPr>
              <a:t>development of solar electric technologies by lowering the cost per watt of photovoltaics (PV) and concentrated solar power (CSP). </a:t>
            </a:r>
            <a:endParaRPr lang="en-US" dirty="0" smtClean="0">
              <a:solidFill>
                <a:srgbClr val="0070C0"/>
              </a:solidFill>
            </a:endParaRPr>
          </a:p>
          <a:p>
            <a:pPr algn="just">
              <a:lnSpc>
                <a:spcPct val="120000"/>
              </a:lnSpc>
              <a:buFont typeface="Wingdings" pitchFamily="2" charset="2"/>
              <a:buChar char="Ø"/>
            </a:pPr>
            <a:r>
              <a:rPr lang="en-US" dirty="0" smtClean="0">
                <a:solidFill>
                  <a:srgbClr val="0070C0"/>
                </a:solidFill>
              </a:rPr>
              <a:t>Quality infrastructure of Solar photovoltaic in India, a joint project with PTB, Germany</a:t>
            </a:r>
          </a:p>
          <a:p>
            <a:pPr algn="just">
              <a:lnSpc>
                <a:spcPct val="120000"/>
              </a:lnSpc>
              <a:buFont typeface="Wingdings" pitchFamily="2" charset="2"/>
              <a:buChar char="Ø"/>
            </a:pPr>
            <a:r>
              <a:rPr lang="en-US" dirty="0" smtClean="0">
                <a:solidFill>
                  <a:srgbClr val="0070C0"/>
                </a:solidFill>
              </a:rPr>
              <a:t>Module reliability and performance evaluation, a joint project with NREL</a:t>
            </a:r>
            <a:endParaRPr lang="en-US" dirty="0">
              <a:solidFill>
                <a:srgbClr val="0070C0"/>
              </a:solidFill>
            </a:endParaRPr>
          </a:p>
          <a:p>
            <a:endParaRPr lang="en-US" dirty="0"/>
          </a:p>
        </p:txBody>
      </p:sp>
      <p:sp>
        <p:nvSpPr>
          <p:cNvPr id="3" name="Title 2"/>
          <p:cNvSpPr>
            <a:spLocks noGrp="1"/>
          </p:cNvSpPr>
          <p:nvPr>
            <p:ph type="title"/>
          </p:nvPr>
        </p:nvSpPr>
        <p:spPr/>
        <p:txBody>
          <a:bodyPr>
            <a:normAutofit fontScale="90000"/>
          </a:bodyPr>
          <a:lstStyle/>
          <a:p>
            <a:r>
              <a:rPr lang="en-US" dirty="0" smtClean="0"/>
              <a:t>On going projects</a:t>
            </a:r>
            <a:br>
              <a:rPr lang="en-US" dirty="0" smtClean="0"/>
            </a:br>
            <a:endParaRPr lang="en-US" dirty="0"/>
          </a:p>
        </p:txBody>
      </p:sp>
    </p:spTree>
    <p:extLst>
      <p:ext uri="{BB962C8B-B14F-4D97-AF65-F5344CB8AC3E}">
        <p14:creationId xmlns:p14="http://schemas.microsoft.com/office/powerpoint/2010/main" xmlns="" val="8774760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419600" cy="5105400"/>
          </a:xfrm>
        </p:spPr>
        <p:txBody>
          <a:bodyPr>
            <a:normAutofit/>
          </a:bodyPr>
          <a:lstStyle/>
          <a:p>
            <a:pPr>
              <a:buFont typeface="Wingdings" pitchFamily="2" charset="2"/>
              <a:buChar char="Ø"/>
            </a:pPr>
            <a:r>
              <a:rPr lang="en-US" sz="2800" dirty="0" smtClean="0"/>
              <a:t>Size of the test bed 15 kWp</a:t>
            </a:r>
          </a:p>
          <a:p>
            <a:pPr>
              <a:buFont typeface="Wingdings" pitchFamily="2" charset="2"/>
              <a:buChar char="Ø"/>
            </a:pPr>
            <a:r>
              <a:rPr lang="en-US" sz="2800" dirty="0" smtClean="0"/>
              <a:t>Test bed installed in 1999</a:t>
            </a:r>
          </a:p>
          <a:p>
            <a:pPr algn="just">
              <a:buFont typeface="Wingdings" pitchFamily="2" charset="2"/>
              <a:buChar char="Ø"/>
            </a:pPr>
            <a:r>
              <a:rPr lang="en-IN" sz="2800" dirty="0" smtClean="0"/>
              <a:t>11 different manufactures modules are installed (REIL</a:t>
            </a:r>
            <a:r>
              <a:rPr lang="en-IN" sz="2800" dirty="0"/>
              <a:t>, ARM, XL, BP Solar, CEL, SIMENS, TITAN, P.SOLAR, BEL</a:t>
            </a:r>
            <a:r>
              <a:rPr lang="en-IN" sz="2800" dirty="0" smtClean="0"/>
              <a:t>, BHEL </a:t>
            </a:r>
            <a:r>
              <a:rPr lang="en-IN" sz="2800" dirty="0"/>
              <a:t>and </a:t>
            </a:r>
            <a:r>
              <a:rPr lang="en-IN" sz="2800" dirty="0" smtClean="0"/>
              <a:t>Webel-SL)</a:t>
            </a:r>
          </a:p>
          <a:p>
            <a:pPr algn="just">
              <a:buFont typeface="Wingdings" pitchFamily="2" charset="2"/>
              <a:buChar char="Ø"/>
            </a:pPr>
            <a:r>
              <a:rPr lang="en-IN" sz="2800" dirty="0" smtClean="0"/>
              <a:t>Fixed tilt at latitude (28</a:t>
            </a:r>
            <a:r>
              <a:rPr lang="en-IN" sz="2800" baseline="30000" dirty="0" smtClean="0"/>
              <a:t>0</a:t>
            </a:r>
            <a:r>
              <a:rPr lang="en-IN" sz="2800" dirty="0" smtClean="0"/>
              <a:t>)</a:t>
            </a:r>
          </a:p>
          <a:p>
            <a:pPr algn="just">
              <a:buFont typeface="Wingdings" pitchFamily="2" charset="2"/>
              <a:buChar char="Ø"/>
            </a:pPr>
            <a:endParaRPr lang="en-US" dirty="0" smtClean="0"/>
          </a:p>
          <a:p>
            <a:pPr>
              <a:buFont typeface="Wingdings" pitchFamily="2" charset="2"/>
              <a:buChar char="Ø"/>
            </a:pPr>
            <a:endParaRPr lang="en-US" dirty="0"/>
          </a:p>
        </p:txBody>
      </p:sp>
      <p:sp>
        <p:nvSpPr>
          <p:cNvPr id="2" name="Title 1"/>
          <p:cNvSpPr>
            <a:spLocks noGrp="1"/>
          </p:cNvSpPr>
          <p:nvPr>
            <p:ph type="title"/>
          </p:nvPr>
        </p:nvSpPr>
        <p:spPr>
          <a:xfrm>
            <a:off x="838200" y="0"/>
            <a:ext cx="7848600" cy="1066800"/>
          </a:xfrm>
        </p:spPr>
        <p:txBody>
          <a:bodyPr>
            <a:normAutofit fontScale="90000"/>
          </a:bodyPr>
          <a:lstStyle/>
          <a:p>
            <a:r>
              <a:rPr lang="en-IN" sz="310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Mono Crystalline Technology PV Module test bed </a:t>
            </a:r>
            <a:r>
              <a:rPr lang="en-US" dirty="0" smtClean="0">
                <a:ln w="18415" cmpd="sng">
                  <a:solidFill>
                    <a:srgbClr val="FFFFFF"/>
                  </a:solidFill>
                  <a:prstDash val="solid"/>
                </a:ln>
                <a:effectLst>
                  <a:outerShdw blurRad="63500" dir="3600000" algn="tl" rotWithShape="0">
                    <a:srgbClr val="000000">
                      <a:alpha val="70000"/>
                    </a:srgbClr>
                  </a:outerShdw>
                </a:effectLst>
              </a:rPr>
              <a:t/>
            </a:r>
            <a:br>
              <a:rPr lang="en-US" dirty="0" smtClean="0">
                <a:ln w="18415" cmpd="sng">
                  <a:solidFill>
                    <a:srgbClr val="FFFFFF"/>
                  </a:solidFill>
                  <a:prstDash val="solid"/>
                </a:ln>
                <a:effectLst>
                  <a:outerShdw blurRad="63500" dir="3600000" algn="tl" rotWithShape="0">
                    <a:srgbClr val="000000">
                      <a:alpha val="70000"/>
                    </a:srgbClr>
                  </a:outerShdw>
                </a:effectLst>
              </a:rPr>
            </a:br>
            <a:endParaRPr lang="en-US" dirty="0">
              <a:ln w="18415" cmpd="sng">
                <a:solidFill>
                  <a:srgbClr val="FFFFFF"/>
                </a:solidFill>
                <a:prstDash val="solid"/>
              </a:ln>
              <a:effectLst>
                <a:outerShdw blurRad="63500" dir="3600000" algn="tl" rotWithShape="0">
                  <a:srgbClr val="000000">
                    <a:alpha val="70000"/>
                  </a:srgbClr>
                </a:outerShdw>
              </a:effectLs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29200" y="685799"/>
            <a:ext cx="3571879" cy="29718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62780" y="3810000"/>
            <a:ext cx="3471620" cy="30020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862886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5029200" cy="5486400"/>
          </a:xfrm>
        </p:spPr>
        <p:txBody>
          <a:bodyPr>
            <a:normAutofit/>
          </a:bodyPr>
          <a:lstStyle/>
          <a:p>
            <a:pPr>
              <a:buFont typeface="Wingdings" pitchFamily="2" charset="2"/>
              <a:buChar char="Ø"/>
            </a:pPr>
            <a:endParaRPr lang="en-US" dirty="0" smtClean="0"/>
          </a:p>
          <a:p>
            <a:pPr>
              <a:buFont typeface="Wingdings" pitchFamily="2" charset="2"/>
              <a:buChar char="Ø"/>
            </a:pPr>
            <a:endParaRPr lang="en-US" dirty="0"/>
          </a:p>
          <a:p>
            <a:pPr>
              <a:buFont typeface="Wingdings" pitchFamily="2" charset="2"/>
              <a:buChar char="Ø"/>
            </a:pPr>
            <a:r>
              <a:rPr lang="en-US" dirty="0" smtClean="0"/>
              <a:t>Installed at 2002 under SEC-NREL project</a:t>
            </a:r>
          </a:p>
          <a:p>
            <a:pPr>
              <a:buFont typeface="Wingdings" pitchFamily="2" charset="2"/>
              <a:buChar char="Ø"/>
            </a:pPr>
            <a:r>
              <a:rPr lang="en-US" dirty="0" smtClean="0"/>
              <a:t>Initial capacity around 21 kWp</a:t>
            </a:r>
          </a:p>
          <a:p>
            <a:pPr>
              <a:buFont typeface="Wingdings" pitchFamily="2" charset="2"/>
              <a:buChar char="Ø"/>
            </a:pPr>
            <a:r>
              <a:rPr lang="en-US" dirty="0" smtClean="0"/>
              <a:t>Present capacity around 6 kWp</a:t>
            </a:r>
          </a:p>
          <a:p>
            <a:pPr algn="just">
              <a:buFont typeface="Wingdings" pitchFamily="2" charset="2"/>
              <a:buChar char="Ø"/>
            </a:pPr>
            <a:r>
              <a:rPr lang="en-IN" dirty="0"/>
              <a:t>CIGS </a:t>
            </a:r>
            <a:r>
              <a:rPr lang="en-IN" dirty="0" smtClean="0"/>
              <a:t>(2.1 kWp), BP-</a:t>
            </a:r>
            <a:r>
              <a:rPr lang="en-IN" dirty="0" err="1"/>
              <a:t>S</a:t>
            </a:r>
            <a:r>
              <a:rPr lang="en-IN" dirty="0" err="1" smtClean="0"/>
              <a:t>olarex</a:t>
            </a:r>
            <a:r>
              <a:rPr lang="en-IN" dirty="0" smtClean="0"/>
              <a:t> (Double tandem)  (1.08 kWp), </a:t>
            </a:r>
            <a:r>
              <a:rPr lang="en-IN" dirty="0" err="1" smtClean="0"/>
              <a:t>Unisolar</a:t>
            </a:r>
            <a:r>
              <a:rPr lang="en-IN" dirty="0" smtClean="0"/>
              <a:t> (triple tandem) (1.5 kWp) CdTe (1.2 kWp)</a:t>
            </a:r>
            <a:endParaRPr lang="en-US" dirty="0"/>
          </a:p>
        </p:txBody>
      </p:sp>
      <p:sp>
        <p:nvSpPr>
          <p:cNvPr id="2" name="Title 1"/>
          <p:cNvSpPr>
            <a:spLocks noGrp="1"/>
          </p:cNvSpPr>
          <p:nvPr>
            <p:ph type="title"/>
          </p:nvPr>
        </p:nvSpPr>
        <p:spPr>
          <a:xfrm>
            <a:off x="457200" y="228600"/>
            <a:ext cx="8229600" cy="1618488"/>
          </a:xfrm>
        </p:spPr>
        <p:txBody>
          <a:bodyPr>
            <a:normAutofit/>
          </a:bodyPr>
          <a:lstStyle/>
          <a:p>
            <a:r>
              <a:rPr lang="en-IN" sz="4900" dirty="0" smtClean="0"/>
              <a:t>Thin Film technology test bed</a:t>
            </a:r>
            <a:r>
              <a:rPr lang="en-IN" sz="4000" dirty="0" smtClean="0"/>
              <a:t/>
            </a:r>
            <a:br>
              <a:rPr lang="en-IN" sz="4000" dirty="0" smtClean="0"/>
            </a:br>
            <a:endParaRPr lang="en-US" sz="4900" dirty="0"/>
          </a:p>
        </p:txBody>
      </p:sp>
      <p:pic>
        <p:nvPicPr>
          <p:cNvPr id="4" name="Picture 3" descr="C:\first solar pen drive\test bed photo by yogesh\BP Solarex\Picture 175.1.2.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8472" y="1219200"/>
            <a:ext cx="3154528" cy="2590800"/>
          </a:xfrm>
          <a:prstGeom prst="rect">
            <a:avLst/>
          </a:prstGeom>
          <a:noFill/>
          <a:ln>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75917" y="3962400"/>
            <a:ext cx="3087083" cy="2638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ight Arrow 5">
            <a:hlinkClick r:id="rId4" action="ppaction://hlinksldjump"/>
          </p:cNvPr>
          <p:cNvSpPr/>
          <p:nvPr/>
        </p:nvSpPr>
        <p:spPr>
          <a:xfrm>
            <a:off x="8040806" y="6553200"/>
            <a:ext cx="1066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5232996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267200" cy="4953000"/>
          </a:xfrm>
        </p:spPr>
        <p:txBody>
          <a:bodyPr>
            <a:normAutofit/>
          </a:bodyPr>
          <a:lstStyle/>
          <a:p>
            <a:pPr>
              <a:buFont typeface="Wingdings" pitchFamily="2" charset="2"/>
              <a:buChar char="Ø"/>
            </a:pPr>
            <a:endParaRPr lang="en-US" dirty="0" smtClean="0"/>
          </a:p>
          <a:p>
            <a:pPr>
              <a:buFont typeface="Wingdings" pitchFamily="2" charset="2"/>
              <a:buChar char="Ø"/>
            </a:pPr>
            <a:endParaRPr lang="en-US" dirty="0"/>
          </a:p>
          <a:p>
            <a:pPr>
              <a:buFont typeface="Wingdings" pitchFamily="2" charset="2"/>
              <a:buChar char="Ø"/>
            </a:pPr>
            <a:r>
              <a:rPr lang="en-US" dirty="0" smtClean="0"/>
              <a:t>Installed on January 2013</a:t>
            </a:r>
          </a:p>
          <a:p>
            <a:pPr>
              <a:buFont typeface="Wingdings" pitchFamily="2" charset="2"/>
              <a:buChar char="Ø"/>
            </a:pPr>
            <a:r>
              <a:rPr lang="en-IN" dirty="0" smtClean="0"/>
              <a:t> Sun power latest ‘Maxeon Gen 3’ solar cell technology</a:t>
            </a:r>
            <a:endParaRPr lang="en-US" dirty="0" smtClean="0"/>
          </a:p>
          <a:p>
            <a:pPr>
              <a:buFont typeface="Wingdings" pitchFamily="2" charset="2"/>
              <a:buChar char="Ø"/>
            </a:pPr>
            <a:r>
              <a:rPr lang="en-US" dirty="0" smtClean="0"/>
              <a:t>Capacity 1.635 kWp</a:t>
            </a:r>
          </a:p>
          <a:p>
            <a:pPr>
              <a:buFont typeface="Wingdings" pitchFamily="2" charset="2"/>
              <a:buChar char="Ø"/>
            </a:pPr>
            <a:r>
              <a:rPr lang="en-IN" dirty="0" smtClean="0"/>
              <a:t>Module wattage are 327 Wp</a:t>
            </a:r>
          </a:p>
          <a:p>
            <a:endParaRPr lang="en-US" dirty="0"/>
          </a:p>
        </p:txBody>
      </p:sp>
      <p:sp>
        <p:nvSpPr>
          <p:cNvPr id="2" name="Title 1"/>
          <p:cNvSpPr>
            <a:spLocks noGrp="1"/>
          </p:cNvSpPr>
          <p:nvPr>
            <p:ph type="title"/>
          </p:nvPr>
        </p:nvSpPr>
        <p:spPr/>
        <p:txBody>
          <a:bodyPr/>
          <a:lstStyle/>
          <a:p>
            <a:r>
              <a:rPr lang="en-US" dirty="0" smtClean="0"/>
              <a:t>Sun power module test bed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05400" y="1828800"/>
            <a:ext cx="3802065"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ight Arrow 4">
            <a:hlinkClick r:id="rId3" action="ppaction://hlinksldjump"/>
          </p:cNvPr>
          <p:cNvSpPr/>
          <p:nvPr/>
        </p:nvSpPr>
        <p:spPr>
          <a:xfrm>
            <a:off x="8077200" y="6477000"/>
            <a:ext cx="1066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751153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Project at solar energy centre\AIST test bed details\photo\1.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4800" y="228600"/>
            <a:ext cx="8737600" cy="32766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descr="E:\Project at solar energy centre\photo\wsp\ws 0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1" y="4746813"/>
            <a:ext cx="1470659" cy="1730187"/>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E:\Project at solar energy centre\photo\wsp\ws 01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76400" y="4838700"/>
            <a:ext cx="2184400" cy="16383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E:\Project at solar energy centre\photo\wsp\6.bmp"/>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53200" y="4716106"/>
            <a:ext cx="2514599" cy="18859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E:\Project at solar energy centre\photo\photo test bed\DSC00755.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038600" y="4800600"/>
            <a:ext cx="2438400" cy="18288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ight Arrow 6">
            <a:hlinkClick r:id="rId7" action="ppaction://hlinksldjump"/>
          </p:cNvPr>
          <p:cNvSpPr/>
          <p:nvPr/>
        </p:nvSpPr>
        <p:spPr>
          <a:xfrm>
            <a:off x="8077200" y="6477000"/>
            <a:ext cx="1066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4263239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4724400" y="111457"/>
            <a:ext cx="4067175" cy="278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descr="E:\Project at solar energy centre\photo\photo test bed\DSC00715.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1800" y="76200"/>
            <a:ext cx="4140200" cy="3105150"/>
          </a:xfrm>
          <a:prstGeom prst="rect">
            <a:avLst/>
          </a:prstGeom>
          <a:noFill/>
          <a:extLst>
            <a:ext uri="{909E8E84-426E-40DD-AFC4-6F175D3DCCD1}">
              <a14:hiddenFill xmlns=""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13603" y="3276600"/>
            <a:ext cx="3701197" cy="31933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419600" y="3262952"/>
            <a:ext cx="2119312" cy="33498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10" descr="H:\first solar pen drive\DSC02271.JPG"/>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705600" y="3276600"/>
            <a:ext cx="2286000" cy="3095342"/>
          </a:xfrm>
          <a:prstGeom prst="rect">
            <a:avLst/>
          </a:prstGeom>
          <a:noFill/>
          <a:ln>
            <a:noFill/>
          </a:ln>
        </p:spPr>
      </p:pic>
      <p:sp>
        <p:nvSpPr>
          <p:cNvPr id="4" name="TextBox 3"/>
          <p:cNvSpPr txBox="1"/>
          <p:nvPr/>
        </p:nvSpPr>
        <p:spPr>
          <a:xfrm>
            <a:off x="5334000" y="228600"/>
            <a:ext cx="3352800" cy="400110"/>
          </a:xfrm>
          <a:prstGeom prst="rect">
            <a:avLst/>
          </a:prstGeom>
          <a:noFill/>
        </p:spPr>
        <p:txBody>
          <a:bodyPr wrap="square" rtlCol="0">
            <a:spAutoFit/>
          </a:bodyPr>
          <a:lstStyle/>
          <a:p>
            <a:r>
              <a:rPr lang="en-US" sz="2000" b="1" dirty="0" smtClean="0">
                <a:solidFill>
                  <a:srgbClr val="FF0000"/>
                </a:solidFill>
              </a:rPr>
              <a:t>Dust effect analysis set up</a:t>
            </a:r>
            <a:endParaRPr lang="en-US" sz="2000" b="1" dirty="0">
              <a:solidFill>
                <a:srgbClr val="FF0000"/>
              </a:solidFill>
            </a:endParaRPr>
          </a:p>
        </p:txBody>
      </p:sp>
      <p:sp>
        <p:nvSpPr>
          <p:cNvPr id="13" name="TextBox 12"/>
          <p:cNvSpPr txBox="1"/>
          <p:nvPr/>
        </p:nvSpPr>
        <p:spPr>
          <a:xfrm>
            <a:off x="990600" y="366215"/>
            <a:ext cx="3352800" cy="400110"/>
          </a:xfrm>
          <a:prstGeom prst="rect">
            <a:avLst/>
          </a:prstGeom>
          <a:noFill/>
        </p:spPr>
        <p:txBody>
          <a:bodyPr wrap="square" rtlCol="0">
            <a:spAutoFit/>
          </a:bodyPr>
          <a:lstStyle/>
          <a:p>
            <a:r>
              <a:rPr lang="en-US" sz="2000" b="1" dirty="0" smtClean="0">
                <a:solidFill>
                  <a:srgbClr val="FF0000"/>
                </a:solidFill>
              </a:rPr>
              <a:t>CdTe test bed</a:t>
            </a:r>
            <a:endParaRPr lang="en-US" sz="2000" b="1" dirty="0">
              <a:solidFill>
                <a:srgbClr val="FF0000"/>
              </a:solidFill>
            </a:endParaRPr>
          </a:p>
        </p:txBody>
      </p:sp>
      <p:sp>
        <p:nvSpPr>
          <p:cNvPr id="10" name="Right Arrow 9">
            <a:hlinkClick r:id="rId7" action="ppaction://hlinksldjump"/>
          </p:cNvPr>
          <p:cNvSpPr/>
          <p:nvPr/>
        </p:nvSpPr>
        <p:spPr>
          <a:xfrm>
            <a:off x="8077200" y="6412547"/>
            <a:ext cx="1066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7390265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r>
              <a:rPr lang="en-US" dirty="0" smtClean="0"/>
              <a:t>                                THANK YOU</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ec.sec-PC\Desktop\8 modules.jpg"/>
          <p:cNvPicPr>
            <a:picLocks noChangeAspect="1" noChangeArrowheads="1"/>
          </p:cNvPicPr>
          <p:nvPr/>
        </p:nvPicPr>
        <p:blipFill>
          <a:blip r:embed="rId2" cstate="print"/>
          <a:srcRect/>
          <a:stretch>
            <a:fillRect/>
          </a:stretch>
        </p:blipFill>
        <p:spPr bwMode="auto">
          <a:xfrm>
            <a:off x="2667000" y="76200"/>
            <a:ext cx="5867400" cy="6743111"/>
          </a:xfrm>
          <a:prstGeom prst="rect">
            <a:avLst/>
          </a:prstGeom>
          <a:noFill/>
        </p:spPr>
      </p:pic>
      <p:sp>
        <p:nvSpPr>
          <p:cNvPr id="5" name="TextBox 4"/>
          <p:cNvSpPr txBox="1"/>
          <p:nvPr/>
        </p:nvSpPr>
        <p:spPr>
          <a:xfrm>
            <a:off x="152400" y="1143000"/>
            <a:ext cx="2057400" cy="1200329"/>
          </a:xfrm>
          <a:prstGeom prst="rect">
            <a:avLst/>
          </a:prstGeom>
          <a:noFill/>
        </p:spPr>
        <p:txBody>
          <a:bodyPr wrap="square" rtlCol="0">
            <a:spAutoFit/>
          </a:bodyPr>
          <a:lstStyle/>
          <a:p>
            <a:pPr algn="ctr"/>
            <a:r>
              <a:rPr lang="en-GB" dirty="0" smtClean="0"/>
              <a:t>TEST SEQUENCE</a:t>
            </a:r>
          </a:p>
          <a:p>
            <a:pPr algn="ctr"/>
            <a:r>
              <a:rPr lang="en-GB" dirty="0" smtClean="0"/>
              <a:t>FOR</a:t>
            </a:r>
          </a:p>
          <a:p>
            <a:pPr algn="ctr"/>
            <a:r>
              <a:rPr lang="en-GB" dirty="0" smtClean="0"/>
              <a:t>QUALIFICATION</a:t>
            </a:r>
          </a:p>
          <a:p>
            <a:pPr algn="ctr"/>
            <a:r>
              <a:rPr lang="en-GB" dirty="0" smtClean="0"/>
              <a:t>TESTING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90600"/>
          </a:xfrm>
        </p:spPr>
        <p:txBody>
          <a:bodyPr>
            <a:normAutofit fontScale="90000"/>
          </a:bodyPr>
          <a:lstStyle/>
          <a:p>
            <a:pPr algn="ctr"/>
            <a:r>
              <a:rPr lang="en-US" sz="3600" b="1" dirty="0" smtClean="0"/>
              <a:t>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SAMPLING</a:t>
            </a:r>
            <a:br>
              <a:rPr lang="en-US" sz="3600" b="1" dirty="0" smtClean="0"/>
            </a:br>
            <a:endParaRPr lang="en-IN" sz="3600" b="1" dirty="0"/>
          </a:p>
        </p:txBody>
      </p:sp>
      <p:sp>
        <p:nvSpPr>
          <p:cNvPr id="3" name="Content Placeholder 2"/>
          <p:cNvSpPr>
            <a:spLocks noGrp="1"/>
          </p:cNvSpPr>
          <p:nvPr>
            <p:ph idx="1"/>
          </p:nvPr>
        </p:nvSpPr>
        <p:spPr>
          <a:xfrm>
            <a:off x="457200" y="1066800"/>
            <a:ext cx="8229600" cy="5257800"/>
          </a:xfrm>
        </p:spPr>
        <p:txBody>
          <a:bodyPr>
            <a:normAutofit/>
          </a:bodyPr>
          <a:lstStyle/>
          <a:p>
            <a:endParaRPr lang="en-US" sz="2000" dirty="0" smtClean="0"/>
          </a:p>
          <a:p>
            <a:pPr algn="just"/>
            <a:r>
              <a:rPr lang="en-US" sz="2000" dirty="0" smtClean="0"/>
              <a:t> The manufacturer has to submit eight identical modules taken at random  from a production batch . The modules shall have been manufactured from specified materials and components  in accordance with the relevent drawings and process sheets  and have been subjected to the manufcature’s normal inspection, quality control and production acceptence procedure.</a:t>
            </a:r>
          </a:p>
          <a:p>
            <a:pPr algn="just"/>
            <a:r>
              <a:rPr lang="en-US" sz="2000" dirty="0" smtClean="0"/>
              <a:t>The modules shall be complete in every detail and shall be accompnied by the manufcature’s handling, mounting and connection instructions, including the maximum permissible system voltage </a:t>
            </a:r>
          </a:p>
          <a:p>
            <a:r>
              <a:rPr lang="en-US" sz="2000" dirty="0" smtClean="0"/>
              <a:t>Each module shall carry the following clear and indelible marking</a:t>
            </a:r>
          </a:p>
          <a:p>
            <a:pPr>
              <a:buNone/>
            </a:pPr>
            <a:r>
              <a:rPr lang="en-US" sz="2000" dirty="0" smtClean="0"/>
              <a:t>        - Name monogram or symbol of manufacturer</a:t>
            </a:r>
          </a:p>
          <a:p>
            <a:pPr>
              <a:buNone/>
            </a:pPr>
            <a:r>
              <a:rPr lang="en-US" sz="2000" dirty="0" smtClean="0"/>
              <a:t>        - type or model No. </a:t>
            </a:r>
          </a:p>
          <a:p>
            <a:pPr>
              <a:buNone/>
            </a:pPr>
            <a:r>
              <a:rPr lang="en-US" sz="2000" dirty="0" smtClean="0"/>
              <a:t>        - serial No. &amp; maximum system voltage for which the module is    </a:t>
            </a:r>
          </a:p>
          <a:p>
            <a:pPr>
              <a:buNone/>
            </a:pPr>
            <a:r>
              <a:rPr lang="en-US" sz="2000" dirty="0" smtClean="0"/>
              <a:t>          suitable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Testing</a:t>
            </a:r>
            <a:endParaRPr lang="en-US" dirty="0"/>
          </a:p>
        </p:txBody>
      </p:sp>
      <p:sp>
        <p:nvSpPr>
          <p:cNvPr id="3" name="Content Placeholder 2"/>
          <p:cNvSpPr>
            <a:spLocks noGrp="1"/>
          </p:cNvSpPr>
          <p:nvPr>
            <p:ph idx="1"/>
          </p:nvPr>
        </p:nvSpPr>
        <p:spPr/>
        <p:txBody>
          <a:bodyPr/>
          <a:lstStyle/>
          <a:p>
            <a:pPr algn="just"/>
            <a:r>
              <a:rPr lang="en-US" dirty="0" smtClean="0"/>
              <a:t>Before starting the testing all modules including the control module shall be exposed to sun light to an irradiance level of 5.5 kWh per square meter. </a:t>
            </a:r>
          </a:p>
          <a:p>
            <a:pPr algn="just"/>
            <a:r>
              <a:rPr lang="en-US" smtClean="0"/>
              <a:t>The modules shall be divided into groups and subjected to the qualification test sequence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GB" sz="3600" b="1" dirty="0" smtClean="0">
                <a:solidFill>
                  <a:schemeClr val="bg2">
                    <a:lumMod val="50000"/>
                  </a:schemeClr>
                </a:solidFill>
              </a:rPr>
              <a:t>1. Visual Inspection</a:t>
            </a:r>
            <a:endParaRPr lang="en-GB" sz="3600" b="1" dirty="0">
              <a:solidFill>
                <a:schemeClr val="bg2">
                  <a:lumMod val="50000"/>
                </a:schemeClr>
              </a:solidFill>
            </a:endParaRPr>
          </a:p>
        </p:txBody>
      </p:sp>
      <p:sp>
        <p:nvSpPr>
          <p:cNvPr id="3" name="Content Placeholder 2"/>
          <p:cNvSpPr>
            <a:spLocks noGrp="1"/>
          </p:cNvSpPr>
          <p:nvPr>
            <p:ph idx="1"/>
          </p:nvPr>
        </p:nvSpPr>
        <p:spPr>
          <a:xfrm>
            <a:off x="152400" y="1600200"/>
            <a:ext cx="4038600" cy="4876800"/>
          </a:xfrm>
        </p:spPr>
        <p:txBody>
          <a:bodyPr>
            <a:normAutofit/>
          </a:bodyPr>
          <a:lstStyle/>
          <a:p>
            <a:pPr algn="just">
              <a:buNone/>
            </a:pPr>
            <a:r>
              <a:rPr lang="en-US" sz="1800" b="1" dirty="0" smtClean="0"/>
              <a:t>	Objective: </a:t>
            </a:r>
            <a:r>
              <a:rPr lang="en-US" sz="1800" dirty="0" smtClean="0"/>
              <a:t>To detect any visual defects in the module.</a:t>
            </a:r>
          </a:p>
          <a:p>
            <a:pPr>
              <a:buNone/>
            </a:pPr>
            <a:endParaRPr lang="en-US" sz="1200" dirty="0" smtClean="0"/>
          </a:p>
          <a:p>
            <a:pPr algn="just">
              <a:buNone/>
            </a:pPr>
            <a:r>
              <a:rPr lang="en-US" sz="1800" dirty="0" smtClean="0"/>
              <a:t>	The visual inspection test facility comprises of the following:</a:t>
            </a:r>
          </a:p>
          <a:p>
            <a:pPr algn="just">
              <a:buNone/>
            </a:pPr>
            <a:r>
              <a:rPr lang="en-US" sz="1800" dirty="0" smtClean="0"/>
              <a:t>    a) Arrangement to inspect the module under an illumination of 1000 lux. </a:t>
            </a:r>
          </a:p>
          <a:p>
            <a:pPr algn="just">
              <a:buNone/>
            </a:pPr>
            <a:r>
              <a:rPr lang="en-US" sz="1800" dirty="0" smtClean="0"/>
              <a:t>    b) A microscope  to carefully inspect and record  the cracked/broken cells, faulty interconnections or joints,  tacky surfaces of plastic materials, cells touching one another  or the frame and any other conditions which may affect the performance. </a:t>
            </a:r>
            <a:endParaRPr lang="en-GB" sz="1800" dirty="0"/>
          </a:p>
        </p:txBody>
      </p:sp>
      <p:pic>
        <p:nvPicPr>
          <p:cNvPr id="2050" name="Picture 2" descr="C:\Users\sec.sec-PC\Desktop\Images\New Folder\VI.jpg"/>
          <p:cNvPicPr>
            <a:picLocks noChangeAspect="1" noChangeArrowheads="1"/>
          </p:cNvPicPr>
          <p:nvPr/>
        </p:nvPicPr>
        <p:blipFill>
          <a:blip r:embed="rId2" cstate="print"/>
          <a:srcRect/>
          <a:stretch>
            <a:fillRect/>
          </a:stretch>
        </p:blipFill>
        <p:spPr bwMode="auto">
          <a:xfrm>
            <a:off x="4648200" y="2209800"/>
            <a:ext cx="4163391" cy="33147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80288"/>
          </a:xfrm>
        </p:spPr>
        <p:txBody>
          <a:bodyPr>
            <a:normAutofit/>
          </a:bodyPr>
          <a:lstStyle/>
          <a:p>
            <a:r>
              <a:rPr lang="en-US" sz="3600" b="1" dirty="0" smtClean="0">
                <a:solidFill>
                  <a:schemeClr val="bg2">
                    <a:lumMod val="50000"/>
                  </a:schemeClr>
                </a:solidFill>
              </a:rPr>
              <a:t>2. STC Performance Measurement</a:t>
            </a:r>
            <a:endParaRPr lang="en-GB" sz="3600" dirty="0">
              <a:solidFill>
                <a:schemeClr val="bg2">
                  <a:lumMod val="50000"/>
                </a:schemeClr>
              </a:solidFill>
            </a:endParaRPr>
          </a:p>
        </p:txBody>
      </p:sp>
      <p:sp>
        <p:nvSpPr>
          <p:cNvPr id="3" name="Content Placeholder 2"/>
          <p:cNvSpPr>
            <a:spLocks noGrp="1"/>
          </p:cNvSpPr>
          <p:nvPr>
            <p:ph idx="1"/>
          </p:nvPr>
        </p:nvSpPr>
        <p:spPr>
          <a:xfrm>
            <a:off x="304800" y="1554480"/>
            <a:ext cx="8229600" cy="2026920"/>
          </a:xfrm>
        </p:spPr>
        <p:txBody>
          <a:bodyPr>
            <a:normAutofit/>
          </a:bodyPr>
          <a:lstStyle/>
          <a:p>
            <a:pPr algn="just">
              <a:buNone/>
            </a:pPr>
            <a:r>
              <a:rPr lang="en-US" sz="2400" b="1" dirty="0" smtClean="0"/>
              <a:t>	</a:t>
            </a:r>
            <a:r>
              <a:rPr lang="en-US" sz="2000" b="1" dirty="0" smtClean="0"/>
              <a:t>Objective: </a:t>
            </a:r>
            <a:r>
              <a:rPr lang="en-US" sz="2000" dirty="0" smtClean="0"/>
              <a:t>To determine how the performance of the module varies with load at Standard Test Conditions(1000 Wm</a:t>
            </a:r>
            <a:r>
              <a:rPr lang="en-US" sz="2000" baseline="30000" dirty="0" smtClean="0"/>
              <a:t>-2</a:t>
            </a:r>
            <a:r>
              <a:rPr lang="en-US" sz="2000" dirty="0" smtClean="0"/>
              <a:t>, 25</a:t>
            </a:r>
            <a:r>
              <a:rPr lang="en-US" sz="2000" baseline="30000" dirty="0" smtClean="0"/>
              <a:t>0</a:t>
            </a:r>
            <a:r>
              <a:rPr lang="en-US" sz="2000" dirty="0" smtClean="0"/>
              <a:t>C cell temperature, with the IEC 60904-3 reference solar spectral irradiance distribution).</a:t>
            </a:r>
            <a:endParaRPr lang="en-US" sz="2400" dirty="0" smtClean="0"/>
          </a:p>
          <a:p>
            <a:pPr>
              <a:buNone/>
            </a:pPr>
            <a:endParaRPr lang="en-US" dirty="0" smtClean="0"/>
          </a:p>
        </p:txBody>
      </p:sp>
      <p:pic>
        <p:nvPicPr>
          <p:cNvPr id="4" name="Picture 2"/>
          <p:cNvPicPr>
            <a:picLocks noChangeAspect="1" noChangeArrowheads="1"/>
          </p:cNvPicPr>
          <p:nvPr/>
        </p:nvPicPr>
        <p:blipFill>
          <a:blip r:embed="rId2" cstate="print"/>
          <a:srcRect/>
          <a:stretch>
            <a:fillRect/>
          </a:stretch>
        </p:blipFill>
        <p:spPr bwMode="auto">
          <a:xfrm>
            <a:off x="2209800" y="2819401"/>
            <a:ext cx="5791200" cy="3124199"/>
          </a:xfrm>
          <a:prstGeom prst="rect">
            <a:avLst/>
          </a:prstGeom>
          <a:noFill/>
          <a:ln w="9525">
            <a:noFill/>
            <a:miter lim="800000"/>
            <a:headEnd/>
            <a:tailEnd/>
          </a:ln>
          <a:effectLst/>
        </p:spPr>
      </p:pic>
      <p:sp>
        <p:nvSpPr>
          <p:cNvPr id="5" name="TextBox 4"/>
          <p:cNvSpPr txBox="1"/>
          <p:nvPr/>
        </p:nvSpPr>
        <p:spPr>
          <a:xfrm>
            <a:off x="2133600" y="6019800"/>
            <a:ext cx="4724400" cy="646331"/>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Flash lamp of the Endeas Quick sun solar simulator</a:t>
            </a:r>
            <a:endParaRPr lang="en-IN" b="1" dirty="0">
              <a:effectLst>
                <a:outerShdw blurRad="38100" dist="38100" dir="2700000" algn="tl">
                  <a:srgbClr val="000000">
                    <a:alpha val="43137"/>
                  </a:srgbClr>
                </a:outerShdw>
              </a:effectLs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1673</TotalTime>
  <Words>1948</Words>
  <Application>Microsoft Office PowerPoint</Application>
  <PresentationFormat>On-screen Show (4:3)</PresentationFormat>
  <Paragraphs>275</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Flow</vt:lpstr>
      <vt:lpstr>               PERFORMANCE AND RELIABILITY EVALUATION OF PV MODULES  </vt:lpstr>
      <vt:lpstr>Introduction</vt:lpstr>
      <vt:lpstr>Slide 3</vt:lpstr>
      <vt:lpstr>       </vt:lpstr>
      <vt:lpstr>Slide 5</vt:lpstr>
      <vt:lpstr>      SAMPLING </vt:lpstr>
      <vt:lpstr>Testing</vt:lpstr>
      <vt:lpstr>1. Visual Inspection</vt:lpstr>
      <vt:lpstr>2. STC Performance Measurement</vt:lpstr>
      <vt:lpstr>Slide 10</vt:lpstr>
      <vt:lpstr>Slide 11</vt:lpstr>
      <vt:lpstr>Slide 12</vt:lpstr>
      <vt:lpstr>3. Insulation Test</vt:lpstr>
      <vt:lpstr>Slide 14</vt:lpstr>
      <vt:lpstr>4. Measurement of Temperature Coefficients</vt:lpstr>
      <vt:lpstr>5. NOCT Measurement </vt:lpstr>
      <vt:lpstr>Slide 17</vt:lpstr>
      <vt:lpstr>6. Performance at NOCT </vt:lpstr>
      <vt:lpstr>7. Performance at Low Irradiance</vt:lpstr>
      <vt:lpstr>8. Out Door Exposure Test </vt:lpstr>
      <vt:lpstr>9. Bypass Diode Thermal Test </vt:lpstr>
      <vt:lpstr>10. Hot-Spot Endurance Test </vt:lpstr>
      <vt:lpstr>11. UV Preconditioning Test</vt:lpstr>
      <vt:lpstr>12. Thermal Cycling Test</vt:lpstr>
      <vt:lpstr>13. Humidity Freeze Test</vt:lpstr>
      <vt:lpstr>14. Damp Heat Test </vt:lpstr>
      <vt:lpstr>LARGE SIZE ENVIRONMENTAL CHAMBERS </vt:lpstr>
      <vt:lpstr>15. Wet Leakage Current Test</vt:lpstr>
      <vt:lpstr>16. Robustness of Terminations Test</vt:lpstr>
      <vt:lpstr>17)  Mechanical Load Test</vt:lpstr>
      <vt:lpstr>18. Hail Impact test</vt:lpstr>
      <vt:lpstr>LIGHT SOAKING STATION</vt:lpstr>
      <vt:lpstr>ISSUES</vt:lpstr>
      <vt:lpstr> PID DEGRADATION</vt:lpstr>
      <vt:lpstr>PATHWAYS FOR  LC </vt:lpstr>
      <vt:lpstr>FACTORS INFLUENCING PID</vt:lpstr>
      <vt:lpstr>      LOSS IN POWER WITH MODULE POSITION</vt:lpstr>
      <vt:lpstr>Slide 38</vt:lpstr>
      <vt:lpstr>Slide 39</vt:lpstr>
      <vt:lpstr>On going projects </vt:lpstr>
      <vt:lpstr>Mono Crystalline Technology PV Module test bed  </vt:lpstr>
      <vt:lpstr>Thin Film technology test bed </vt:lpstr>
      <vt:lpstr>Sun power module test bed </vt:lpstr>
      <vt:lpstr>Slide 44</vt:lpstr>
      <vt:lpstr>Slide 45</vt:lpstr>
      <vt:lpstr>Slide 46</vt:lpstr>
    </vt:vector>
  </TitlesOfParts>
  <Company>SEC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QUALIFICATION TESTING</dc:title>
  <dc:creator>PV Lab</dc:creator>
  <cp:lastModifiedBy>dr.r.kumar</cp:lastModifiedBy>
  <cp:revision>267</cp:revision>
  <dcterms:created xsi:type="dcterms:W3CDTF">2010-07-19T09:00:30Z</dcterms:created>
  <dcterms:modified xsi:type="dcterms:W3CDTF">2014-02-18T05:33:56Z</dcterms:modified>
</cp:coreProperties>
</file>